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71" r:id="rId4"/>
    <p:sldId id="272" r:id="rId5"/>
    <p:sldId id="273" r:id="rId6"/>
    <p:sldId id="264" r:id="rId7"/>
    <p:sldId id="266" r:id="rId8"/>
    <p:sldId id="267" r:id="rId9"/>
    <p:sldId id="269" r:id="rId10"/>
    <p:sldId id="268" r:id="rId11"/>
    <p:sldId id="265"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6951507-212B-4757-8CC8-9631438BBA50}">
          <p14:sldIdLst>
            <p14:sldId id="256"/>
          </p14:sldIdLst>
        </p14:section>
        <p14:section name="Beginning" id="{D62BF076-F989-444C-A9A5-2D967A8C3CCF}">
          <p14:sldIdLst>
            <p14:sldId id="263"/>
          </p14:sldIdLst>
        </p14:section>
        <p14:section name="Intro" id="{EAD4673B-25A8-4A99-87A8-8F50F74DB52E}">
          <p14:sldIdLst>
            <p14:sldId id="271"/>
            <p14:sldId id="272"/>
            <p14:sldId id="273"/>
            <p14:sldId id="264"/>
            <p14:sldId id="266"/>
            <p14:sldId id="267"/>
            <p14:sldId id="269"/>
            <p14:sldId id="268"/>
            <p14:sldId id="265"/>
            <p14:sldId id="27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nish Tuladhar" initials="MT" lastIdx="1" clrIdx="0">
    <p:extLst>
      <p:ext uri="{19B8F6BF-5375-455C-9EA6-DF929625EA0E}">
        <p15:presenceInfo xmlns:p15="http://schemas.microsoft.com/office/powerpoint/2012/main" userId="9e202edfa89ba71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729170-B77A-4735-A1A5-7D3A1E4AC50B}" v="16" dt="2020-05-25T04:37:20.560"/>
    <p1510:client id="{EFDD3189-8D5C-462E-8AE1-60C7766E1AC6}" v="98" dt="2020-06-23T05:49:49.093"/>
    <p1510:client id="{F53D1CC9-3E98-440A-AAFD-4581D0CCE140}" v="480" dt="2020-05-25T04:11:54.7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4A432F7-C6D1-42AD-B46D-12098838C80B}"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F8C00-9046-4FF3-9B8C-5E11E12EE76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207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A432F7-C6D1-42AD-B46D-12098838C80B}"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2015019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A432F7-C6D1-42AD-B46D-12098838C80B}"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F8C00-9046-4FF3-9B8C-5E11E12EE76C}"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188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A432F7-C6D1-42AD-B46D-12098838C80B}"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2824223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A432F7-C6D1-42AD-B46D-12098838C80B}"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F8C00-9046-4FF3-9B8C-5E11E12EE76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2780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A432F7-C6D1-42AD-B46D-12098838C80B}"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131173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A432F7-C6D1-42AD-B46D-12098838C80B}" type="datetimeFigureOut">
              <a:rPr lang="en-US" smtClean="0"/>
              <a:t>3/24/2024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314285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A432F7-C6D1-42AD-B46D-12098838C80B}" type="datetimeFigureOut">
              <a:rPr lang="en-US" smtClean="0"/>
              <a:t>3/24/2024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73619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A432F7-C6D1-42AD-B46D-12098838C80B}" type="datetimeFigureOut">
              <a:rPr lang="en-US" smtClean="0"/>
              <a:t>3/24/2024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122876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A432F7-C6D1-42AD-B46D-12098838C80B}"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F8C00-9046-4FF3-9B8C-5E11E12EE76C}" type="slidenum">
              <a:rPr lang="en-US" smtClean="0"/>
              <a:t>‹#›</a:t>
            </a:fld>
            <a:endParaRPr lang="en-US"/>
          </a:p>
        </p:txBody>
      </p:sp>
    </p:spTree>
    <p:extLst>
      <p:ext uri="{BB962C8B-B14F-4D97-AF65-F5344CB8AC3E}">
        <p14:creationId xmlns:p14="http://schemas.microsoft.com/office/powerpoint/2010/main" val="1495253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A432F7-C6D1-42AD-B46D-12098838C80B}"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F8C00-9046-4FF3-9B8C-5E11E12EE76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769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4A432F7-C6D1-42AD-B46D-12098838C80B}" type="datetimeFigureOut">
              <a:rPr lang="en-US" smtClean="0"/>
              <a:t>3/24/2024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6CF8C00-9046-4FF3-9B8C-5E11E12EE76C}"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2709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SQLite"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hyperlink" Target="https://developer.android.com/training/data-storage/sqli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42DD0C21-8FEE-4C18-8789-CC8ABE206F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A4B51757-7607-4CEA-A0EE-3C5BDC2C1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0AA05CE-6195-44B9-AFD6-638F2DD67078}"/>
              </a:ext>
            </a:extLst>
          </p:cNvPr>
          <p:cNvSpPr>
            <a:spLocks noGrp="1"/>
          </p:cNvSpPr>
          <p:nvPr>
            <p:ph type="ctrTitle"/>
          </p:nvPr>
        </p:nvSpPr>
        <p:spPr>
          <a:xfrm>
            <a:off x="457200" y="4960137"/>
            <a:ext cx="7772400" cy="1463040"/>
          </a:xfrm>
        </p:spPr>
        <p:txBody>
          <a:bodyPr>
            <a:normAutofit/>
          </a:bodyPr>
          <a:lstStyle/>
          <a:p>
            <a:r>
              <a:rPr lang="en-US" dirty="0">
                <a:solidFill>
                  <a:srgbClr val="FFFFFF"/>
                </a:solidFill>
              </a:rPr>
              <a:t>Android Development</a:t>
            </a:r>
            <a:br>
              <a:rPr lang="en-US" dirty="0">
                <a:solidFill>
                  <a:srgbClr val="FFFFFF"/>
                </a:solidFill>
              </a:rPr>
            </a:br>
            <a:r>
              <a:rPr lang="en-US" sz="1800" dirty="0">
                <a:solidFill>
                  <a:srgbClr val="FFFFFF"/>
                </a:solidFill>
              </a:rPr>
              <a:t>Part Eleven</a:t>
            </a:r>
            <a:endParaRPr lang="en-US" dirty="0">
              <a:solidFill>
                <a:srgbClr val="FFFFFF"/>
              </a:solidFill>
            </a:endParaRPr>
          </a:p>
        </p:txBody>
      </p:sp>
      <p:sp>
        <p:nvSpPr>
          <p:cNvPr id="3" name="Subtitle 2">
            <a:extLst>
              <a:ext uri="{FF2B5EF4-FFF2-40B4-BE49-F238E27FC236}">
                <a16:creationId xmlns:a16="http://schemas.microsoft.com/office/drawing/2014/main" xmlns="" id="{38D12EF9-E253-4D0F-9888-432F0DDA16AA}"/>
              </a:ext>
            </a:extLst>
          </p:cNvPr>
          <p:cNvSpPr>
            <a:spLocks noGrp="1"/>
          </p:cNvSpPr>
          <p:nvPr>
            <p:ph type="subTitle" idx="1"/>
          </p:nvPr>
        </p:nvSpPr>
        <p:spPr>
          <a:xfrm>
            <a:off x="8610600" y="4960137"/>
            <a:ext cx="3200400" cy="1463040"/>
          </a:xfrm>
        </p:spPr>
        <p:txBody>
          <a:bodyPr>
            <a:normAutofit/>
          </a:bodyPr>
          <a:lstStyle/>
          <a:p>
            <a:endParaRPr lang="en-US" dirty="0">
              <a:solidFill>
                <a:srgbClr val="FFFFFF"/>
              </a:solidFill>
            </a:endParaRPr>
          </a:p>
        </p:txBody>
      </p:sp>
      <p:cxnSp>
        <p:nvCxnSpPr>
          <p:cNvPr id="13" name="Straight Connector 12">
            <a:extLst>
              <a:ext uri="{FF2B5EF4-FFF2-40B4-BE49-F238E27FC236}">
                <a16:creationId xmlns:a16="http://schemas.microsoft.com/office/drawing/2014/main" xmlns="" id="{FEF39256-F095-41C8-8707-6C1A665E8F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xmlns="" id="{4DC2D069-326B-4029-9306-0002FF30837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3667752" y="248252"/>
            <a:ext cx="4668381" cy="4075496"/>
          </a:xfrm>
          <a:prstGeom prst="rect">
            <a:avLst/>
          </a:prstGeom>
        </p:spPr>
      </p:pic>
    </p:spTree>
    <p:extLst>
      <p:ext uri="{BB962C8B-B14F-4D97-AF65-F5344CB8AC3E}">
        <p14:creationId xmlns:p14="http://schemas.microsoft.com/office/powerpoint/2010/main" val="2912578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xmlns="" id="{90ED7DC7-F68F-4826-8796-35F7DFEB482F}"/>
              </a:ext>
            </a:extLst>
          </p:cNvPr>
          <p:cNvSpPr>
            <a:spLocks noGrp="1"/>
          </p:cNvSpPr>
          <p:nvPr>
            <p:ph type="title"/>
          </p:nvPr>
        </p:nvSpPr>
        <p:spPr/>
        <p:txBody>
          <a:bodyPr>
            <a:normAutofit/>
          </a:bodyPr>
          <a:lstStyle/>
          <a:p>
            <a:r>
              <a:rPr lang="en-US" sz="4800" dirty="0"/>
              <a:t>Database Delete</a:t>
            </a:r>
          </a:p>
        </p:txBody>
      </p:sp>
      <p:grpSp>
        <p:nvGrpSpPr>
          <p:cNvPr id="5" name="Group 4">
            <a:extLst>
              <a:ext uri="{FF2B5EF4-FFF2-40B4-BE49-F238E27FC236}">
                <a16:creationId xmlns:a16="http://schemas.microsoft.com/office/drawing/2014/main" xmlns="" id="{BAFC6E4D-AB26-4455-8AED-1D5D21521B21}"/>
              </a:ext>
            </a:extLst>
          </p:cNvPr>
          <p:cNvGrpSpPr/>
          <p:nvPr/>
        </p:nvGrpSpPr>
        <p:grpSpPr>
          <a:xfrm>
            <a:off x="492572" y="1801447"/>
            <a:ext cx="11206856" cy="5020327"/>
            <a:chOff x="497011" y="1837673"/>
            <a:chExt cx="11206856" cy="5020327"/>
          </a:xfrm>
        </p:grpSpPr>
        <p:pic>
          <p:nvPicPr>
            <p:cNvPr id="4" name="Picture 3">
              <a:extLst>
                <a:ext uri="{FF2B5EF4-FFF2-40B4-BE49-F238E27FC236}">
                  <a16:creationId xmlns:a16="http://schemas.microsoft.com/office/drawing/2014/main" xmlns="" id="{D9BD44E1-BD2C-4073-819A-0B371DB4CF44}"/>
                </a:ext>
              </a:extLst>
            </p:cNvPr>
            <p:cNvPicPr>
              <a:picLocks noChangeAspect="1"/>
            </p:cNvPicPr>
            <p:nvPr/>
          </p:nvPicPr>
          <p:blipFill rotWithShape="1">
            <a:blip r:embed="rId2">
              <a:extLst>
                <a:ext uri="{28A0092B-C50C-407E-A947-70E740481C1C}">
                  <a14:useLocalDpi xmlns:a14="http://schemas.microsoft.com/office/drawing/2010/main" val="0"/>
                </a:ext>
              </a:extLst>
            </a:blip>
            <a:srcRect l="636" b="11382"/>
            <a:stretch/>
          </p:blipFill>
          <p:spPr>
            <a:xfrm>
              <a:off x="577049" y="1837673"/>
              <a:ext cx="11126818" cy="2512386"/>
            </a:xfrm>
            <a:prstGeom prst="rect">
              <a:avLst/>
            </a:prstGeom>
          </p:spPr>
        </p:pic>
        <p:pic>
          <p:nvPicPr>
            <p:cNvPr id="3" name="Picture 2">
              <a:extLst>
                <a:ext uri="{FF2B5EF4-FFF2-40B4-BE49-F238E27FC236}">
                  <a16:creationId xmlns:a16="http://schemas.microsoft.com/office/drawing/2014/main" xmlns="" id="{6BD0883D-A4C5-46FA-96C4-56E4CE570DDB}"/>
                </a:ext>
              </a:extLst>
            </p:cNvPr>
            <p:cNvPicPr>
              <a:picLocks noChangeAspect="1"/>
            </p:cNvPicPr>
            <p:nvPr/>
          </p:nvPicPr>
          <p:blipFill rotWithShape="1">
            <a:blip r:embed="rId3">
              <a:extLst>
                <a:ext uri="{28A0092B-C50C-407E-A947-70E740481C1C}">
                  <a14:useLocalDpi xmlns:a14="http://schemas.microsoft.com/office/drawing/2010/main" val="0"/>
                </a:ext>
              </a:extLst>
            </a:blip>
            <a:srcRect t="3146"/>
            <a:stretch/>
          </p:blipFill>
          <p:spPr>
            <a:xfrm>
              <a:off x="497011" y="4263404"/>
              <a:ext cx="11197978" cy="2594596"/>
            </a:xfrm>
            <a:prstGeom prst="rect">
              <a:avLst/>
            </a:prstGeom>
          </p:spPr>
        </p:pic>
      </p:grpSp>
    </p:spTree>
    <p:extLst>
      <p:ext uri="{BB962C8B-B14F-4D97-AF65-F5344CB8AC3E}">
        <p14:creationId xmlns:p14="http://schemas.microsoft.com/office/powerpoint/2010/main" val="235077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xmlns="" id="{22953FD7-F17A-4D8D-8237-93E8D567166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xmlns="" id="{F7422F06-6017-4361-8872-E0E2CEB20B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D1E5E2A2-C8F8-483B-8A5F-F8D1086B5752}"/>
              </a:ext>
            </a:extLst>
          </p:cNvPr>
          <p:cNvSpPr>
            <a:spLocks noGrp="1"/>
          </p:cNvSpPr>
          <p:nvPr>
            <p:ph type="title"/>
          </p:nvPr>
        </p:nvSpPr>
        <p:spPr>
          <a:xfrm>
            <a:off x="643468" y="643467"/>
            <a:ext cx="3415612" cy="5571066"/>
          </a:xfrm>
        </p:spPr>
        <p:txBody>
          <a:bodyPr vert="horz" lIns="91440" tIns="45720" rIns="91440" bIns="45720" rtlCol="0" anchor="ctr">
            <a:normAutofit/>
          </a:bodyPr>
          <a:lstStyle/>
          <a:p>
            <a:pPr algn="r"/>
            <a:r>
              <a:rPr lang="en-US" kern="1200" cap="all" spc="100" baseline="0" dirty="0">
                <a:solidFill>
                  <a:srgbClr val="FFFFFF"/>
                </a:solidFill>
                <a:latin typeface="+mj-lt"/>
                <a:ea typeface="+mj-ea"/>
                <a:cs typeface="+mj-cs"/>
              </a:rPr>
              <a:t>SQLite</a:t>
            </a:r>
            <a:br>
              <a:rPr lang="en-US" kern="1200" cap="all" spc="100" baseline="0" dirty="0">
                <a:solidFill>
                  <a:srgbClr val="FFFFFF"/>
                </a:solidFill>
                <a:latin typeface="+mj-lt"/>
                <a:ea typeface="+mj-ea"/>
                <a:cs typeface="+mj-cs"/>
              </a:rPr>
            </a:br>
            <a:r>
              <a:rPr lang="en-US" kern="1200" cap="all" spc="100" baseline="0" dirty="0">
                <a:solidFill>
                  <a:srgbClr val="FFFFFF"/>
                </a:solidFill>
                <a:latin typeface="+mj-lt"/>
                <a:ea typeface="+mj-ea"/>
                <a:cs typeface="+mj-cs"/>
              </a:rPr>
              <a:t>keywords</a:t>
            </a:r>
          </a:p>
        </p:txBody>
      </p:sp>
      <p:pic>
        <p:nvPicPr>
          <p:cNvPr id="12" name="Picture 11">
            <a:extLst>
              <a:ext uri="{FF2B5EF4-FFF2-40B4-BE49-F238E27FC236}">
                <a16:creationId xmlns:a16="http://schemas.microsoft.com/office/drawing/2014/main" xmlns="" id="{2F52F4F5-25DA-4CD1-9C47-89709BD955DC}"/>
              </a:ext>
            </a:extLst>
          </p:cNvPr>
          <p:cNvPicPr>
            <a:picLocks noChangeAspect="1"/>
          </p:cNvPicPr>
          <p:nvPr/>
        </p:nvPicPr>
        <p:blipFill rotWithShape="1">
          <a:blip r:embed="rId2">
            <a:extLst>
              <a:ext uri="{28A0092B-C50C-407E-A947-70E740481C1C}">
                <a14:useLocalDpi xmlns:a14="http://schemas.microsoft.com/office/drawing/2010/main" val="0"/>
              </a:ext>
            </a:extLst>
          </a:blip>
          <a:srcRect l="690" t="1113" r="1086" b="960"/>
          <a:stretch/>
        </p:blipFill>
        <p:spPr>
          <a:xfrm>
            <a:off x="4648199" y="0"/>
            <a:ext cx="7543801" cy="6858000"/>
          </a:xfrm>
          <a:prstGeom prst="rect">
            <a:avLst/>
          </a:prstGeom>
        </p:spPr>
      </p:pic>
    </p:spTree>
    <p:extLst>
      <p:ext uri="{BB962C8B-B14F-4D97-AF65-F5344CB8AC3E}">
        <p14:creationId xmlns:p14="http://schemas.microsoft.com/office/powerpoint/2010/main" val="903036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xmlns="" id="{DCEA09A7-E5A6-45BE-85A3-42B196EFD6B7}"/>
              </a:ext>
            </a:extLst>
          </p:cNvPr>
          <p:cNvSpPr/>
          <p:nvPr/>
        </p:nvSpPr>
        <p:spPr>
          <a:xfrm>
            <a:off x="0" y="0"/>
            <a:ext cx="362341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xmlns="" id="{7EE01AE8-1989-4822-9C98-7D2AD69DDDFB}"/>
              </a:ext>
            </a:extLst>
          </p:cNvPr>
          <p:cNvGrpSpPr/>
          <p:nvPr/>
        </p:nvGrpSpPr>
        <p:grpSpPr>
          <a:xfrm>
            <a:off x="3633627" y="0"/>
            <a:ext cx="8558373" cy="6858000"/>
            <a:chOff x="74848" y="1"/>
            <a:chExt cx="8678006" cy="7714694"/>
          </a:xfrm>
        </p:grpSpPr>
        <p:grpSp>
          <p:nvGrpSpPr>
            <p:cNvPr id="11" name="Group 10">
              <a:extLst>
                <a:ext uri="{FF2B5EF4-FFF2-40B4-BE49-F238E27FC236}">
                  <a16:creationId xmlns:a16="http://schemas.microsoft.com/office/drawing/2014/main" xmlns="" id="{CADE87FC-E17C-4505-96D2-3ABB96C5B567}"/>
                </a:ext>
              </a:extLst>
            </p:cNvPr>
            <p:cNvGrpSpPr/>
            <p:nvPr/>
          </p:nvGrpSpPr>
          <p:grpSpPr>
            <a:xfrm>
              <a:off x="74848" y="1"/>
              <a:ext cx="8678006" cy="5948038"/>
              <a:chOff x="858396" y="2073470"/>
              <a:chExt cx="10016750" cy="6896149"/>
            </a:xfrm>
          </p:grpSpPr>
          <p:pic>
            <p:nvPicPr>
              <p:cNvPr id="8" name="Picture 7">
                <a:extLst>
                  <a:ext uri="{FF2B5EF4-FFF2-40B4-BE49-F238E27FC236}">
                    <a16:creationId xmlns:a16="http://schemas.microsoft.com/office/drawing/2014/main" xmlns="" id="{31923CC0-961A-4B64-B11B-B50D116CECF6}"/>
                  </a:ext>
                </a:extLst>
              </p:cNvPr>
              <p:cNvPicPr>
                <a:picLocks noChangeAspect="1"/>
              </p:cNvPicPr>
              <p:nvPr/>
            </p:nvPicPr>
            <p:blipFill rotWithShape="1">
              <a:blip r:embed="rId2">
                <a:extLst>
                  <a:ext uri="{28A0092B-C50C-407E-A947-70E740481C1C}">
                    <a14:useLocalDpi xmlns:a14="http://schemas.microsoft.com/office/drawing/2010/main" val="0"/>
                  </a:ext>
                </a:extLst>
              </a:blip>
              <a:srcRect l="358" r="-119" b="22495"/>
              <a:stretch/>
            </p:blipFill>
            <p:spPr>
              <a:xfrm>
                <a:off x="858396" y="2073470"/>
                <a:ext cx="10016750" cy="419735"/>
              </a:xfrm>
              <a:prstGeom prst="rect">
                <a:avLst/>
              </a:prstGeom>
            </p:spPr>
          </p:pic>
          <p:pic>
            <p:nvPicPr>
              <p:cNvPr id="10" name="Picture 9">
                <a:extLst>
                  <a:ext uri="{FF2B5EF4-FFF2-40B4-BE49-F238E27FC236}">
                    <a16:creationId xmlns:a16="http://schemas.microsoft.com/office/drawing/2014/main" xmlns="" id="{3A898C21-7544-455C-BAC3-AB3454139B73}"/>
                  </a:ext>
                </a:extLst>
              </p:cNvPr>
              <p:cNvPicPr>
                <a:picLocks noChangeAspect="1"/>
              </p:cNvPicPr>
              <p:nvPr/>
            </p:nvPicPr>
            <p:blipFill rotWithShape="1">
              <a:blip r:embed="rId3">
                <a:extLst>
                  <a:ext uri="{28A0092B-C50C-407E-A947-70E740481C1C}">
                    <a14:useLocalDpi xmlns:a14="http://schemas.microsoft.com/office/drawing/2010/main" val="0"/>
                  </a:ext>
                </a:extLst>
              </a:blip>
              <a:srcRect l="838" t="990" r="1897"/>
              <a:stretch/>
            </p:blipFill>
            <p:spPr>
              <a:xfrm>
                <a:off x="858396" y="2503503"/>
                <a:ext cx="10016749" cy="6466116"/>
              </a:xfrm>
              <a:prstGeom prst="rect">
                <a:avLst/>
              </a:prstGeom>
            </p:spPr>
          </p:pic>
        </p:grpSp>
        <p:pic>
          <p:nvPicPr>
            <p:cNvPr id="26" name="Picture 25">
              <a:extLst>
                <a:ext uri="{FF2B5EF4-FFF2-40B4-BE49-F238E27FC236}">
                  <a16:creationId xmlns:a16="http://schemas.microsoft.com/office/drawing/2014/main" xmlns="" id="{ED36109D-51E7-46EE-9C25-089DD7557201}"/>
                </a:ext>
              </a:extLst>
            </p:cNvPr>
            <p:cNvPicPr>
              <a:picLocks noChangeAspect="1"/>
            </p:cNvPicPr>
            <p:nvPr/>
          </p:nvPicPr>
          <p:blipFill rotWithShape="1">
            <a:blip r:embed="rId4">
              <a:extLst>
                <a:ext uri="{28A0092B-C50C-407E-A947-70E740481C1C}">
                  <a14:useLocalDpi xmlns:a14="http://schemas.microsoft.com/office/drawing/2010/main" val="0"/>
                </a:ext>
              </a:extLst>
            </a:blip>
            <a:srcRect l="1689" t="5898" r="1472" b="8894"/>
            <a:stretch/>
          </p:blipFill>
          <p:spPr>
            <a:xfrm>
              <a:off x="74848" y="5956921"/>
              <a:ext cx="8667655" cy="1757774"/>
            </a:xfrm>
            <a:prstGeom prst="rect">
              <a:avLst/>
            </a:prstGeom>
          </p:spPr>
        </p:pic>
      </p:grpSp>
      <p:sp>
        <p:nvSpPr>
          <p:cNvPr id="28" name="TextBox 27">
            <a:extLst>
              <a:ext uri="{FF2B5EF4-FFF2-40B4-BE49-F238E27FC236}">
                <a16:creationId xmlns:a16="http://schemas.microsoft.com/office/drawing/2014/main" xmlns="" id="{729AB58F-A182-47D4-9501-F42BD5AEDECC}"/>
              </a:ext>
            </a:extLst>
          </p:cNvPr>
          <p:cNvSpPr txBox="1"/>
          <p:nvPr/>
        </p:nvSpPr>
        <p:spPr>
          <a:xfrm>
            <a:off x="-78569" y="2610035"/>
            <a:ext cx="3701988" cy="1754326"/>
          </a:xfrm>
          <a:prstGeom prst="rect">
            <a:avLst/>
          </a:prstGeom>
          <a:noFill/>
        </p:spPr>
        <p:txBody>
          <a:bodyPr wrap="square" rtlCol="0">
            <a:spAutoFit/>
          </a:bodyPr>
          <a:lstStyle/>
          <a:p>
            <a:pPr algn="r"/>
            <a:r>
              <a:rPr lang="en-US" sz="5400" dirty="0">
                <a:solidFill>
                  <a:schemeClr val="bg1"/>
                </a:solidFill>
                <a:latin typeface="+mj-lt"/>
              </a:rPr>
              <a:t>SQLITE KEYWORDS</a:t>
            </a:r>
          </a:p>
        </p:txBody>
      </p:sp>
    </p:spTree>
    <p:extLst>
      <p:ext uri="{BB962C8B-B14F-4D97-AF65-F5344CB8AC3E}">
        <p14:creationId xmlns:p14="http://schemas.microsoft.com/office/powerpoint/2010/main" val="198411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xmlns="" id="{4FAE1107-CEC3-4041-8BAA-CDB6F6759B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495A1BD-8EB9-4171-A81F-D00C2C10DDF4}"/>
              </a:ext>
            </a:extLst>
          </p:cNvPr>
          <p:cNvSpPr>
            <a:spLocks noGrp="1"/>
          </p:cNvSpPr>
          <p:nvPr>
            <p:ph type="title"/>
          </p:nvPr>
        </p:nvSpPr>
        <p:spPr>
          <a:xfrm>
            <a:off x="1024129" y="585216"/>
            <a:ext cx="3779085" cy="1499616"/>
          </a:xfrm>
        </p:spPr>
        <p:txBody>
          <a:bodyPr>
            <a:normAutofit/>
          </a:bodyPr>
          <a:lstStyle/>
          <a:p>
            <a:r>
              <a:rPr lang="en-US" dirty="0">
                <a:solidFill>
                  <a:srgbClr val="FFFFFF"/>
                </a:solidFill>
              </a:rPr>
              <a:t>SQLite Database</a:t>
            </a:r>
          </a:p>
        </p:txBody>
      </p:sp>
      <p:cxnSp>
        <p:nvCxnSpPr>
          <p:cNvPr id="87" name="Straight Connector 86">
            <a:extLst>
              <a:ext uri="{FF2B5EF4-FFF2-40B4-BE49-F238E27FC236}">
                <a16:creationId xmlns:a16="http://schemas.microsoft.com/office/drawing/2014/main" xmlns="" id="{1AEA88FB-F5DD-45CE-AAE1-7B33D0ABDD2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5" name="Content Placeholder 24">
            <a:extLst>
              <a:ext uri="{FF2B5EF4-FFF2-40B4-BE49-F238E27FC236}">
                <a16:creationId xmlns:a16="http://schemas.microsoft.com/office/drawing/2014/main" xmlns="" id="{E6F34157-8F40-40BD-87C4-5B40F39F2D2C}"/>
              </a:ext>
            </a:extLst>
          </p:cNvPr>
          <p:cNvSpPr>
            <a:spLocks noGrp="1"/>
          </p:cNvSpPr>
          <p:nvPr>
            <p:ph idx="1"/>
          </p:nvPr>
        </p:nvSpPr>
        <p:spPr>
          <a:xfrm>
            <a:off x="640079" y="1988598"/>
            <a:ext cx="4747179" cy="4660777"/>
          </a:xfrm>
        </p:spPr>
        <p:txBody>
          <a:bodyPr>
            <a:normAutofit/>
          </a:bodyPr>
          <a:lstStyle/>
          <a:p>
            <a:pPr marL="0" indent="0">
              <a:buClrTx/>
              <a:buNone/>
            </a:pPr>
            <a:r>
              <a:rPr lang="en-US" sz="2400" dirty="0">
                <a:solidFill>
                  <a:srgbClr val="FFFFFF"/>
                </a:solidFill>
              </a:rPr>
              <a:t>SQL is a standard language for storing, manipulating and retrieving data in databases.</a:t>
            </a:r>
            <a:endParaRPr lang="en-US" dirty="0">
              <a:solidFill>
                <a:srgbClr val="FFFFFF"/>
              </a:solidFill>
            </a:endParaRPr>
          </a:p>
          <a:p>
            <a:pPr marL="0" indent="0">
              <a:buClrTx/>
              <a:buNone/>
            </a:pPr>
            <a:r>
              <a:rPr lang="en-US" dirty="0">
                <a:solidFill>
                  <a:srgbClr val="FFFFFF"/>
                </a:solidFill>
              </a:rPr>
              <a:t>SQLite is a opensource SQL database that stores data to a text file on a device. Android comes in with built in SQLite database implementation.</a:t>
            </a:r>
          </a:p>
          <a:p>
            <a:pPr marL="0" indent="0">
              <a:buClrTx/>
              <a:buNone/>
            </a:pPr>
            <a:r>
              <a:rPr lang="en-US" dirty="0">
                <a:solidFill>
                  <a:srgbClr val="FFFFFF"/>
                </a:solidFill>
              </a:rPr>
              <a:t>SQLite supports all the relational database features. In order to access this database, you don't need to establish any kind of connections for it like JDBC,ODBC etc.</a:t>
            </a:r>
          </a:p>
        </p:txBody>
      </p:sp>
      <p:pic>
        <p:nvPicPr>
          <p:cNvPr id="4" name="Picture 3">
            <a:extLst>
              <a:ext uri="{FF2B5EF4-FFF2-40B4-BE49-F238E27FC236}">
                <a16:creationId xmlns:a16="http://schemas.microsoft.com/office/drawing/2014/main" xmlns="" id="{2BA0779B-A560-4E17-A6BC-03C5461A1C9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6723454" y="755302"/>
            <a:ext cx="4529411" cy="2147695"/>
          </a:xfrm>
          <a:prstGeom prst="rect">
            <a:avLst/>
          </a:prstGeom>
        </p:spPr>
      </p:pic>
      <p:pic>
        <p:nvPicPr>
          <p:cNvPr id="1026" name="Picture 2" descr="Designing Database Solutions for SQL Server 2016">
            <a:extLst>
              <a:ext uri="{FF2B5EF4-FFF2-40B4-BE49-F238E27FC236}">
                <a16:creationId xmlns:a16="http://schemas.microsoft.com/office/drawing/2014/main" xmlns="" id="{19ADBA22-7A07-43EF-9CE4-AEF35B4EED9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3231473"/>
            <a:ext cx="5761240" cy="3240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98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9E4C68A-A4A9-48A4-9FF2-D2896B1EA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2B9AEA5-52CB-49A6-AF8A-33502F291B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0F554E64-2570-4D03-AB4F-1AA5EFD54FFC}"/>
              </a:ext>
            </a:extLst>
          </p:cNvPr>
          <p:cNvSpPr>
            <a:spLocks noGrp="1"/>
          </p:cNvSpPr>
          <p:nvPr>
            <p:ph type="title"/>
          </p:nvPr>
        </p:nvSpPr>
        <p:spPr>
          <a:xfrm>
            <a:off x="964788" y="804333"/>
            <a:ext cx="3391900" cy="5249334"/>
          </a:xfrm>
        </p:spPr>
        <p:txBody>
          <a:bodyPr>
            <a:normAutofit/>
          </a:bodyPr>
          <a:lstStyle/>
          <a:p>
            <a:pPr algn="r"/>
            <a:r>
              <a:rPr lang="en-US">
                <a:solidFill>
                  <a:srgbClr val="FFFFFF"/>
                </a:solidFill>
              </a:rPr>
              <a:t>Database Schema and Contract</a:t>
            </a:r>
          </a:p>
        </p:txBody>
      </p:sp>
      <p:sp>
        <p:nvSpPr>
          <p:cNvPr id="3" name="Content Placeholder 2">
            <a:extLst>
              <a:ext uri="{FF2B5EF4-FFF2-40B4-BE49-F238E27FC236}">
                <a16:creationId xmlns:a16="http://schemas.microsoft.com/office/drawing/2014/main" xmlns="" id="{59FC41A3-114D-494E-9946-FE6953205247}"/>
              </a:ext>
            </a:extLst>
          </p:cNvPr>
          <p:cNvSpPr>
            <a:spLocks noGrp="1"/>
          </p:cNvSpPr>
          <p:nvPr>
            <p:ph idx="1"/>
          </p:nvPr>
        </p:nvSpPr>
        <p:spPr>
          <a:xfrm>
            <a:off x="4982363" y="230224"/>
            <a:ext cx="6650468" cy="6272292"/>
          </a:xfrm>
        </p:spPr>
        <p:txBody>
          <a:bodyPr anchor="ctr">
            <a:normAutofit/>
          </a:bodyPr>
          <a:lstStyle/>
          <a:p>
            <a:pPr>
              <a:buFont typeface="Wingdings" panose="05000000000000000000" pitchFamily="2" charset="2"/>
              <a:buChar char="Ø"/>
            </a:pPr>
            <a:r>
              <a:rPr lang="en-US" sz="2000" dirty="0"/>
              <a:t> One of the main principles of SQL databases is the schema: a formal declaration of how the database is organized. The schema is reflected in the SQL statements that you use to create your database. </a:t>
            </a:r>
          </a:p>
          <a:p>
            <a:pPr>
              <a:buFont typeface="Wingdings" panose="05000000000000000000" pitchFamily="2" charset="2"/>
              <a:buChar char="Ø"/>
            </a:pPr>
            <a:r>
              <a:rPr lang="en-US" sz="2000" dirty="0"/>
              <a:t>It is helpful to create a companion class, known as a contract class, which explicitly specifies the layout of your schema in a systematic and self-documenting way.</a:t>
            </a:r>
          </a:p>
          <a:p>
            <a:pPr>
              <a:buFont typeface="Wingdings" panose="05000000000000000000" pitchFamily="2" charset="2"/>
              <a:buChar char="Ø"/>
            </a:pPr>
            <a:r>
              <a:rPr lang="en-US" sz="2000" dirty="0"/>
              <a:t> It is a container for constants that define names for URIs, tables, and columns. It allows you to use the same constants across all the other classes in the same package. This lets you change a column name in one place and have it propagate throughout your code.</a:t>
            </a:r>
          </a:p>
          <a:p>
            <a:pPr>
              <a:buFont typeface="Wingdings" panose="05000000000000000000" pitchFamily="2" charset="2"/>
              <a:buChar char="Ø"/>
            </a:pPr>
            <a:r>
              <a:rPr lang="en-US" sz="2000" dirty="0"/>
              <a:t> A good way to organize a contract class is to put definitions that are global to your whole database in the root level of the class. Then create an inner class for each table. Each inner class enumerates the corresponding table's columns.</a:t>
            </a:r>
          </a:p>
          <a:p>
            <a:pPr>
              <a:buFont typeface="Wingdings" panose="05000000000000000000" pitchFamily="2" charset="2"/>
              <a:buChar char="Ø"/>
            </a:pPr>
            <a:r>
              <a:rPr lang="en-US" sz="1700" dirty="0"/>
              <a:t>Doc: </a:t>
            </a:r>
            <a:r>
              <a:rPr lang="en-US" sz="1700" dirty="0">
                <a:hlinkClick r:id="rId2"/>
              </a:rPr>
              <a:t>https://developer.android.com/training/data-storage/sqlite</a:t>
            </a:r>
            <a:endParaRPr lang="en-US" sz="1700" dirty="0"/>
          </a:p>
        </p:txBody>
      </p:sp>
    </p:spTree>
    <p:extLst>
      <p:ext uri="{BB962C8B-B14F-4D97-AF65-F5344CB8AC3E}">
        <p14:creationId xmlns:p14="http://schemas.microsoft.com/office/powerpoint/2010/main" val="3614161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90AAC386-A18D-4525-AD1B-4D227ED34C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1A9D7F4-4456-43E8-9E12-AA1FE10C9A80}"/>
              </a:ext>
            </a:extLst>
          </p:cNvPr>
          <p:cNvSpPr>
            <a:spLocks noGrp="1"/>
          </p:cNvSpPr>
          <p:nvPr>
            <p:ph type="title"/>
          </p:nvPr>
        </p:nvSpPr>
        <p:spPr>
          <a:xfrm>
            <a:off x="8129872" y="643467"/>
            <a:ext cx="3473009" cy="5571066"/>
          </a:xfrm>
        </p:spPr>
        <p:txBody>
          <a:bodyPr>
            <a:normAutofit/>
          </a:bodyPr>
          <a:lstStyle/>
          <a:p>
            <a:r>
              <a:rPr lang="en-US" dirty="0"/>
              <a:t>Example of Our Party Invite</a:t>
            </a:r>
          </a:p>
        </p:txBody>
      </p:sp>
      <p:cxnSp>
        <p:nvCxnSpPr>
          <p:cNvPr id="11" name="Straight Connector 10">
            <a:extLst>
              <a:ext uri="{FF2B5EF4-FFF2-40B4-BE49-F238E27FC236}">
                <a16:creationId xmlns:a16="http://schemas.microsoft.com/office/drawing/2014/main" xmlns="" id="{C34C4AD0-FE94-4E84-ACA6-CC5BF1A1182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853463" y="2514600"/>
            <a:ext cx="0" cy="1828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xmlns="" id="{D9CA6825-443F-4CEE-A120-BB5893001694}"/>
              </a:ext>
            </a:extLst>
          </p:cNvPr>
          <p:cNvGraphicFramePr>
            <a:graphicFrameLocks noGrp="1"/>
          </p:cNvGraphicFramePr>
          <p:nvPr>
            <p:ph idx="1"/>
            <p:extLst>
              <p:ext uri="{D42A27DB-BD31-4B8C-83A1-F6EECF244321}">
                <p14:modId xmlns:p14="http://schemas.microsoft.com/office/powerpoint/2010/main" val="2646354670"/>
              </p:ext>
            </p:extLst>
          </p:nvPr>
        </p:nvGraphicFramePr>
        <p:xfrm>
          <a:off x="942975" y="1626632"/>
          <a:ext cx="6596065" cy="3555525"/>
        </p:xfrm>
        <a:graphic>
          <a:graphicData uri="http://schemas.openxmlformats.org/drawingml/2006/table">
            <a:tbl>
              <a:tblPr firstRow="1" bandRow="1">
                <a:tableStyleId>{69012ECD-51FC-41F1-AA8D-1B2483CD663E}</a:tableStyleId>
              </a:tblPr>
              <a:tblGrid>
                <a:gridCol w="943555">
                  <a:extLst>
                    <a:ext uri="{9D8B030D-6E8A-4147-A177-3AD203B41FA5}">
                      <a16:colId xmlns:a16="http://schemas.microsoft.com/office/drawing/2014/main" xmlns="" val="1644237799"/>
                    </a:ext>
                  </a:extLst>
                </a:gridCol>
                <a:gridCol w="1604925">
                  <a:extLst>
                    <a:ext uri="{9D8B030D-6E8A-4147-A177-3AD203B41FA5}">
                      <a16:colId xmlns:a16="http://schemas.microsoft.com/office/drawing/2014/main" xmlns="" val="1369392111"/>
                    </a:ext>
                  </a:extLst>
                </a:gridCol>
                <a:gridCol w="1472651">
                  <a:extLst>
                    <a:ext uri="{9D8B030D-6E8A-4147-A177-3AD203B41FA5}">
                      <a16:colId xmlns:a16="http://schemas.microsoft.com/office/drawing/2014/main" xmlns="" val="3438865919"/>
                    </a:ext>
                  </a:extLst>
                </a:gridCol>
                <a:gridCol w="2574934">
                  <a:extLst>
                    <a:ext uri="{9D8B030D-6E8A-4147-A177-3AD203B41FA5}">
                      <a16:colId xmlns:a16="http://schemas.microsoft.com/office/drawing/2014/main" xmlns="" val="506345217"/>
                    </a:ext>
                  </a:extLst>
                </a:gridCol>
              </a:tblGrid>
              <a:tr h="1174593">
                <a:tc>
                  <a:txBody>
                    <a:bodyPr/>
                    <a:lstStyle/>
                    <a:p>
                      <a:r>
                        <a:rPr lang="en-US" sz="3100" dirty="0"/>
                        <a:t>ID</a:t>
                      </a:r>
                    </a:p>
                  </a:txBody>
                  <a:tcPr marL="158729" marR="158729" marT="79364" marB="79364"/>
                </a:tc>
                <a:tc>
                  <a:txBody>
                    <a:bodyPr/>
                    <a:lstStyle/>
                    <a:p>
                      <a:r>
                        <a:rPr lang="en-US" sz="3100" dirty="0"/>
                        <a:t>Guest Name</a:t>
                      </a:r>
                    </a:p>
                  </a:txBody>
                  <a:tcPr marL="158729" marR="158729" marT="79364" marB="79364"/>
                </a:tc>
                <a:tc>
                  <a:txBody>
                    <a:bodyPr/>
                    <a:lstStyle/>
                    <a:p>
                      <a:r>
                        <a:rPr lang="en-US" sz="3100" dirty="0"/>
                        <a:t>Party Size</a:t>
                      </a:r>
                    </a:p>
                  </a:txBody>
                  <a:tcPr marL="158729" marR="158729" marT="79364" marB="79364"/>
                </a:tc>
                <a:tc>
                  <a:txBody>
                    <a:bodyPr/>
                    <a:lstStyle/>
                    <a:p>
                      <a:r>
                        <a:rPr lang="en-US" sz="3100" dirty="0"/>
                        <a:t>Timestamp</a:t>
                      </a:r>
                    </a:p>
                  </a:txBody>
                  <a:tcPr marL="158729" marR="158729" marT="79364" marB="79364"/>
                </a:tc>
                <a:extLst>
                  <a:ext uri="{0D108BD9-81ED-4DB2-BD59-A6C34878D82A}">
                    <a16:rowId xmlns:a16="http://schemas.microsoft.com/office/drawing/2014/main" xmlns="" val="2072088697"/>
                  </a:ext>
                </a:extLst>
              </a:tr>
              <a:tr h="793644">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extLst>
                  <a:ext uri="{0D108BD9-81ED-4DB2-BD59-A6C34878D82A}">
                    <a16:rowId xmlns:a16="http://schemas.microsoft.com/office/drawing/2014/main" xmlns="" val="819941954"/>
                  </a:ext>
                </a:extLst>
              </a:tr>
              <a:tr h="793644">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extLst>
                  <a:ext uri="{0D108BD9-81ED-4DB2-BD59-A6C34878D82A}">
                    <a16:rowId xmlns:a16="http://schemas.microsoft.com/office/drawing/2014/main" xmlns="" val="2867294260"/>
                  </a:ext>
                </a:extLst>
              </a:tr>
              <a:tr h="793644">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tc>
                  <a:txBody>
                    <a:bodyPr/>
                    <a:lstStyle/>
                    <a:p>
                      <a:endParaRPr lang="en-US" sz="3100"/>
                    </a:p>
                  </a:txBody>
                  <a:tcPr marL="158729" marR="158729" marT="79364" marB="79364"/>
                </a:tc>
                <a:extLst>
                  <a:ext uri="{0D108BD9-81ED-4DB2-BD59-A6C34878D82A}">
                    <a16:rowId xmlns:a16="http://schemas.microsoft.com/office/drawing/2014/main" xmlns="" val="1041561655"/>
                  </a:ext>
                </a:extLst>
              </a:tr>
            </a:tbl>
          </a:graphicData>
        </a:graphic>
      </p:graphicFrame>
    </p:spTree>
    <p:extLst>
      <p:ext uri="{BB962C8B-B14F-4D97-AF65-F5344CB8AC3E}">
        <p14:creationId xmlns:p14="http://schemas.microsoft.com/office/powerpoint/2010/main" val="953157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147C25CD-4D0F-4E76-91E2-17AFE165E2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822" y="610340"/>
            <a:ext cx="11558355" cy="5637320"/>
          </a:xfrm>
          <a:prstGeom prst="rect">
            <a:avLst/>
          </a:prstGeom>
        </p:spPr>
      </p:pic>
    </p:spTree>
    <p:extLst>
      <p:ext uri="{BB962C8B-B14F-4D97-AF65-F5344CB8AC3E}">
        <p14:creationId xmlns:p14="http://schemas.microsoft.com/office/powerpoint/2010/main" val="285892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F7422F06-6017-4361-8872-E0E2CEB20B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4C0AF9B-C6F1-4EED-BBA3-EF113349AA95}"/>
              </a:ext>
            </a:extLst>
          </p:cNvPr>
          <p:cNvSpPr>
            <a:spLocks noGrp="1"/>
          </p:cNvSpPr>
          <p:nvPr>
            <p:ph type="title"/>
          </p:nvPr>
        </p:nvSpPr>
        <p:spPr>
          <a:xfrm>
            <a:off x="643468" y="643467"/>
            <a:ext cx="3415612" cy="5571066"/>
          </a:xfrm>
        </p:spPr>
        <p:txBody>
          <a:bodyPr>
            <a:normAutofit/>
          </a:bodyPr>
          <a:lstStyle/>
          <a:p>
            <a:pPr algn="r"/>
            <a:r>
              <a:rPr lang="en-US" dirty="0">
                <a:solidFill>
                  <a:srgbClr val="FFFFFF"/>
                </a:solidFill>
              </a:rPr>
              <a:t>Database Create </a:t>
            </a:r>
          </a:p>
        </p:txBody>
      </p:sp>
      <p:pic>
        <p:nvPicPr>
          <p:cNvPr id="7" name="Picture 6">
            <a:extLst>
              <a:ext uri="{FF2B5EF4-FFF2-40B4-BE49-F238E27FC236}">
                <a16:creationId xmlns:a16="http://schemas.microsoft.com/office/drawing/2014/main" xmlns="" id="{E8F84682-1E93-48EF-8538-F3BCB041F913}"/>
              </a:ext>
            </a:extLst>
          </p:cNvPr>
          <p:cNvPicPr>
            <a:picLocks noChangeAspect="1"/>
          </p:cNvPicPr>
          <p:nvPr/>
        </p:nvPicPr>
        <p:blipFill rotWithShape="1">
          <a:blip r:embed="rId2">
            <a:extLst>
              <a:ext uri="{28A0092B-C50C-407E-A947-70E740481C1C}">
                <a14:useLocalDpi xmlns:a14="http://schemas.microsoft.com/office/drawing/2010/main" val="0"/>
              </a:ext>
            </a:extLst>
          </a:blip>
          <a:srcRect l="2442" t="894" r="2186" b="2210"/>
          <a:stretch/>
        </p:blipFill>
        <p:spPr>
          <a:xfrm>
            <a:off x="4648198" y="0"/>
            <a:ext cx="7543802" cy="6858000"/>
          </a:xfrm>
          <a:prstGeom prst="rect">
            <a:avLst/>
          </a:prstGeom>
        </p:spPr>
      </p:pic>
    </p:spTree>
    <p:extLst>
      <p:ext uri="{BB962C8B-B14F-4D97-AF65-F5344CB8AC3E}">
        <p14:creationId xmlns:p14="http://schemas.microsoft.com/office/powerpoint/2010/main" val="1196099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xmlns="" id="{90ED7DC7-F68F-4826-8796-35F7DFEB482F}"/>
              </a:ext>
            </a:extLst>
          </p:cNvPr>
          <p:cNvSpPr>
            <a:spLocks noGrp="1"/>
          </p:cNvSpPr>
          <p:nvPr>
            <p:ph type="title"/>
          </p:nvPr>
        </p:nvSpPr>
        <p:spPr/>
        <p:txBody>
          <a:bodyPr>
            <a:normAutofit/>
          </a:bodyPr>
          <a:lstStyle/>
          <a:p>
            <a:r>
              <a:rPr lang="en-US" sz="4800" dirty="0"/>
              <a:t>Database insert</a:t>
            </a:r>
          </a:p>
        </p:txBody>
      </p:sp>
      <p:pic>
        <p:nvPicPr>
          <p:cNvPr id="6" name="Content Placeholder 5">
            <a:extLst>
              <a:ext uri="{FF2B5EF4-FFF2-40B4-BE49-F238E27FC236}">
                <a16:creationId xmlns:a16="http://schemas.microsoft.com/office/drawing/2014/main" xmlns="" id="{F725A060-C2DD-4791-8CC1-83A5C5D499B0}"/>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707" t="-136" r="407" b="-1001"/>
          <a:stretch/>
        </p:blipFill>
        <p:spPr>
          <a:xfrm>
            <a:off x="1024128" y="2084832"/>
            <a:ext cx="10705929" cy="4376692"/>
          </a:xfrm>
          <a:prstGeom prst="rect">
            <a:avLst/>
          </a:prstGeom>
        </p:spPr>
      </p:pic>
    </p:spTree>
    <p:extLst>
      <p:ext uri="{BB962C8B-B14F-4D97-AF65-F5344CB8AC3E}">
        <p14:creationId xmlns:p14="http://schemas.microsoft.com/office/powerpoint/2010/main" val="1796818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xmlns="" id="{90ED7DC7-F68F-4826-8796-35F7DFEB482F}"/>
              </a:ext>
            </a:extLst>
          </p:cNvPr>
          <p:cNvSpPr>
            <a:spLocks noGrp="1"/>
          </p:cNvSpPr>
          <p:nvPr>
            <p:ph type="title"/>
          </p:nvPr>
        </p:nvSpPr>
        <p:spPr/>
        <p:txBody>
          <a:bodyPr>
            <a:normAutofit/>
          </a:bodyPr>
          <a:lstStyle/>
          <a:p>
            <a:r>
              <a:rPr lang="en-US" sz="4800" dirty="0"/>
              <a:t>Database read</a:t>
            </a:r>
          </a:p>
        </p:txBody>
      </p:sp>
      <p:pic>
        <p:nvPicPr>
          <p:cNvPr id="7" name="Picture 6">
            <a:extLst>
              <a:ext uri="{FF2B5EF4-FFF2-40B4-BE49-F238E27FC236}">
                <a16:creationId xmlns:a16="http://schemas.microsoft.com/office/drawing/2014/main" xmlns="" id="{D4935235-0C03-4B79-A40C-8FFC62DD5F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077" y="2143958"/>
            <a:ext cx="11832923" cy="4331696"/>
          </a:xfrm>
          <a:prstGeom prst="rect">
            <a:avLst/>
          </a:prstGeom>
        </p:spPr>
      </p:pic>
    </p:spTree>
    <p:extLst>
      <p:ext uri="{BB962C8B-B14F-4D97-AF65-F5344CB8AC3E}">
        <p14:creationId xmlns:p14="http://schemas.microsoft.com/office/powerpoint/2010/main" val="230801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xmlns="" id="{90ED7DC7-F68F-4826-8796-35F7DFEB482F}"/>
              </a:ext>
            </a:extLst>
          </p:cNvPr>
          <p:cNvSpPr>
            <a:spLocks noGrp="1"/>
          </p:cNvSpPr>
          <p:nvPr>
            <p:ph type="title"/>
          </p:nvPr>
        </p:nvSpPr>
        <p:spPr/>
        <p:txBody>
          <a:bodyPr>
            <a:normAutofit/>
          </a:bodyPr>
          <a:lstStyle/>
          <a:p>
            <a:r>
              <a:rPr lang="en-US" sz="4800" dirty="0"/>
              <a:t>Database Update</a:t>
            </a:r>
          </a:p>
        </p:txBody>
      </p:sp>
      <p:pic>
        <p:nvPicPr>
          <p:cNvPr id="6" name="Picture 5">
            <a:extLst>
              <a:ext uri="{FF2B5EF4-FFF2-40B4-BE49-F238E27FC236}">
                <a16:creationId xmlns:a16="http://schemas.microsoft.com/office/drawing/2014/main" xmlns="" id="{A007EC6C-E224-4DAB-BB21-502473CDC3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442" y="2467666"/>
            <a:ext cx="11285116" cy="2947713"/>
          </a:xfrm>
          <a:prstGeom prst="rect">
            <a:avLst/>
          </a:prstGeom>
        </p:spPr>
      </p:pic>
    </p:spTree>
    <p:extLst>
      <p:ext uri="{BB962C8B-B14F-4D97-AF65-F5344CB8AC3E}">
        <p14:creationId xmlns:p14="http://schemas.microsoft.com/office/powerpoint/2010/main" val="2652884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6">
      <a:dk1>
        <a:sysClr val="windowText" lastClr="000000"/>
      </a:dk1>
      <a:lt1>
        <a:sysClr val="window" lastClr="FFFFFF"/>
      </a:lt1>
      <a:dk2>
        <a:srgbClr val="335B74"/>
      </a:dk2>
      <a:lt2>
        <a:srgbClr val="DFE3E5"/>
      </a:lt2>
      <a:accent1>
        <a:srgbClr val="32DE8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36</TotalTime>
  <Words>104</Words>
  <Application>Microsoft Office PowerPoint</Application>
  <PresentationFormat>Widescreen</PresentationFormat>
  <Paragraphs>23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Tw Cen MT</vt:lpstr>
      <vt:lpstr>Tw Cen MT Condensed</vt:lpstr>
      <vt:lpstr>Wingdings</vt:lpstr>
      <vt:lpstr>Wingdings 3</vt:lpstr>
      <vt:lpstr>Integral</vt:lpstr>
      <vt:lpstr>Android Development Part Eleven</vt:lpstr>
      <vt:lpstr>SQLite Database</vt:lpstr>
      <vt:lpstr>Database Schema and Contract</vt:lpstr>
      <vt:lpstr>Example of Our Party Invite</vt:lpstr>
      <vt:lpstr>PowerPoint Presentation</vt:lpstr>
      <vt:lpstr>Database Create </vt:lpstr>
      <vt:lpstr>Database insert</vt:lpstr>
      <vt:lpstr>Database read</vt:lpstr>
      <vt:lpstr>Database Update</vt:lpstr>
      <vt:lpstr>Database Delete</vt:lpstr>
      <vt:lpstr>SQLite keywords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Android Development Part Eight</dc:title>
  <dc:creator>Manish Tuladhar</dc:creator>
  <cp:lastModifiedBy>samip Gnyawali</cp:lastModifiedBy>
  <cp:revision>41</cp:revision>
  <dcterms:created xsi:type="dcterms:W3CDTF">2020-06-12T04:11:09Z</dcterms:created>
  <dcterms:modified xsi:type="dcterms:W3CDTF">2024-03-24T03:47:14Z</dcterms:modified>
</cp:coreProperties>
</file>