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71" r:id="rId4"/>
    <p:sldId id="272" r:id="rId5"/>
    <p:sldId id="27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6951507-212B-4757-8CC8-9631438BBA50}">
          <p14:sldIdLst>
            <p14:sldId id="256"/>
          </p14:sldIdLst>
        </p14:section>
        <p14:section name="Beginning" id="{D62BF076-F989-444C-A9A5-2D967A8C3CCF}">
          <p14:sldIdLst>
            <p14:sldId id="263"/>
          </p14:sldIdLst>
        </p14:section>
        <p14:section name="Intro" id="{EAD4673B-25A8-4A99-87A8-8F50F74DB52E}">
          <p14:sldIdLst>
            <p14:sldId id="271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ish Tuladhar" initials="MT" lastIdx="2" clrIdx="0">
    <p:extLst>
      <p:ext uri="{19B8F6BF-5375-455C-9EA6-DF929625EA0E}">
        <p15:presenceInfo xmlns:p15="http://schemas.microsoft.com/office/powerpoint/2012/main" userId="9e202edfa89ba71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29170-B77A-4735-A1A5-7D3A1E4AC50B}" v="16" dt="2020-05-25T04:37:20.560"/>
    <p1510:client id="{EFDD3189-8D5C-462E-8AE1-60C7766E1AC6}" v="98" dt="2020-06-23T05:49:49.093"/>
    <p1510:client id="{F53D1CC9-3E98-440A-AAFD-4581D0CCE140}" v="480" dt="2020-05-25T04:11:54.7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20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88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22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78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3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5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9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6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5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76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70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42DD0C21-8FEE-4C18-8789-CC8ABE206F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4B51757-7607-4CEA-A0EE-3C5BDC2C1C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1998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AA05CE-6195-44B9-AFD6-638F2DD67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Android Development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Part Fourteen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8D12EF9-E253-4D0F-9888-432F0DDA1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FEF39256-F095-41C8-8707-6C1A665E8F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8406507" y="5220212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xmlns="" id="{4DC2D069-326B-4029-9306-0002FF3083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667752" y="248252"/>
            <a:ext cx="4668381" cy="407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7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:a16="http://schemas.microsoft.com/office/drawing/2014/main" xmlns="" id="{4FAE1107-CEC3-4041-8BAA-CDB6F6759B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95A1BD-8EB9-4171-A81F-D00C2C10D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11849"/>
            <a:ext cx="4799531" cy="1499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Retrofit</a:t>
            </a: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xmlns="" id="{1AEA88FB-F5DD-45CE-AAE1-7B33D0ABDD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xmlns="" id="{E6F34157-8F40-40BD-87C4-5B40F39F2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121" y="1913839"/>
            <a:ext cx="5113427" cy="4944161"/>
          </a:xfrm>
        </p:spPr>
        <p:txBody>
          <a:bodyPr>
            <a:normAutofit/>
          </a:bodyPr>
          <a:lstStyle/>
          <a:p>
            <a:pPr>
              <a:buClrTx/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FF"/>
                </a:solidFill>
              </a:rPr>
              <a:t> Retrofit is type-safe REST client for Android and Java which aims to make it easier to consume RESTful web services.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FF"/>
                </a:solidFill>
              </a:rPr>
              <a:t>Retrofit 2 by default leverages OkHttp as the networking layer and is built on top of it.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FF"/>
                </a:solidFill>
              </a:rPr>
              <a:t>Retrofit automatically serializes the JSON response using a POJO(Plain Old Java Object) which must be defined in advanced for the JSON Structure. To serialize JSON we need a converter to convert it into Gson first. </a:t>
            </a:r>
          </a:p>
        </p:txBody>
      </p:sp>
      <p:pic>
        <p:nvPicPr>
          <p:cNvPr id="1032" name="Picture 8" descr="Retrofit 2— Best way for Handling Network Error | by SHISHIR ...">
            <a:extLst>
              <a:ext uri="{FF2B5EF4-FFF2-40B4-BE49-F238E27FC236}">
                <a16:creationId xmlns:a16="http://schemas.microsoft.com/office/drawing/2014/main" xmlns="" id="{6F5CF306-BCA3-4DFF-94C8-F3487BB13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3531" y="2111465"/>
            <a:ext cx="5113426" cy="2876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0984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554E64-2570-4D03-AB4F-1AA5EFD54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72" y="804333"/>
            <a:ext cx="4166023" cy="5249334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Convertors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 for Retrofit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FC41A3-114D-494E-9946-FE6953205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258" y="126507"/>
            <a:ext cx="7503729" cy="660498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By default, Retrofit can only deserialize HTTP bodies into OkHttp's ResponseBody type and it can only accept its RequestBody type for @Body.</a:t>
            </a:r>
          </a:p>
          <a:p>
            <a:pPr marL="0" indent="0">
              <a:buNone/>
            </a:pPr>
            <a:r>
              <a:rPr lang="en-US" dirty="0"/>
              <a:t>Converters can be added to support other types. Six sibling modules adapt popular serialization libraries for your convenience.</a:t>
            </a:r>
          </a:p>
          <a:p>
            <a:pPr marL="630936" lvl="1" indent="-457200">
              <a:buFont typeface="+mj-lt"/>
              <a:buAutoNum type="arabicPeriod"/>
            </a:pPr>
            <a:r>
              <a:rPr lang="en-US" sz="2000" dirty="0"/>
              <a:t>Gson: com.squareup.retrofit2:converter-gson</a:t>
            </a:r>
          </a:p>
          <a:p>
            <a:pPr marL="630936" lvl="1" indent="-457200">
              <a:buFont typeface="+mj-lt"/>
              <a:buAutoNum type="arabicPeriod"/>
            </a:pPr>
            <a:r>
              <a:rPr lang="en-US" sz="2000" dirty="0"/>
              <a:t>Jackson: com.squareup.retrofit2:converter-jackson</a:t>
            </a:r>
          </a:p>
          <a:p>
            <a:pPr marL="630936" lvl="1" indent="-457200">
              <a:buFont typeface="+mj-lt"/>
              <a:buAutoNum type="arabicPeriod"/>
            </a:pPr>
            <a:r>
              <a:rPr lang="en-US" sz="2000" dirty="0"/>
              <a:t>Moshi: com.squareup.retrofit2:converter-moshi</a:t>
            </a:r>
          </a:p>
          <a:p>
            <a:pPr marL="630936" lvl="1" indent="-457200">
              <a:buFont typeface="+mj-lt"/>
              <a:buAutoNum type="arabicPeriod"/>
            </a:pPr>
            <a:r>
              <a:rPr lang="en-US" sz="2000" dirty="0"/>
              <a:t>Protobuf: com.squareup.retrofit2:converter-protobuf</a:t>
            </a:r>
          </a:p>
          <a:p>
            <a:pPr marL="630936" lvl="1" indent="-457200">
              <a:buFont typeface="+mj-lt"/>
              <a:buAutoNum type="arabicPeriod"/>
            </a:pPr>
            <a:r>
              <a:rPr lang="en-US" sz="2000" dirty="0"/>
              <a:t>Wire: com.squareup.retrofit2:converter-wire</a:t>
            </a:r>
          </a:p>
          <a:p>
            <a:pPr marL="630936" lvl="1" indent="-457200">
              <a:buFont typeface="+mj-lt"/>
              <a:buAutoNum type="arabicPeriod"/>
            </a:pPr>
            <a:r>
              <a:rPr lang="en-US" sz="2000" dirty="0"/>
              <a:t>Simple XML: com.squareup.retrofit2:converter-simplexml</a:t>
            </a:r>
          </a:p>
          <a:p>
            <a:pPr marL="630936" lvl="1" indent="-457200">
              <a:buFont typeface="+mj-lt"/>
              <a:buAutoNum type="arabicPeriod"/>
            </a:pPr>
            <a:r>
              <a:rPr lang="en-US" sz="2000" dirty="0"/>
              <a:t>JAXB: com.squareup.retrofit2:converter-jaxb</a:t>
            </a:r>
          </a:p>
          <a:p>
            <a:pPr marL="630936" lvl="1" indent="-457200">
              <a:buFont typeface="+mj-lt"/>
              <a:buAutoNum type="arabicPeriod"/>
            </a:pPr>
            <a:r>
              <a:rPr lang="en-US" sz="2000" dirty="0"/>
              <a:t>Scalars (primitives, boxed, and String): com.squareup.retrofit2:converter-scalars</a:t>
            </a:r>
          </a:p>
        </p:txBody>
      </p:sp>
    </p:spTree>
    <p:extLst>
      <p:ext uri="{BB962C8B-B14F-4D97-AF65-F5344CB8AC3E}">
        <p14:creationId xmlns:p14="http://schemas.microsoft.com/office/powerpoint/2010/main" val="3614161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90AAC386-A18D-4525-AD1B-4D227ED34C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A9D7F4-4456-43E8-9E12-AA1FE10C9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3098" y="1922005"/>
            <a:ext cx="3979268" cy="3196125"/>
          </a:xfrm>
        </p:spPr>
        <p:txBody>
          <a:bodyPr>
            <a:noAutofit/>
          </a:bodyPr>
          <a:lstStyle/>
          <a:p>
            <a:r>
              <a:rPr lang="en-US" sz="2000" i="0" cap="none" dirty="0">
                <a:solidFill>
                  <a:srgbClr val="202124"/>
                </a:solidFill>
                <a:effectLst/>
                <a:latin typeface="+mn-lt"/>
              </a:rPr>
              <a:t>Here's an example of using the GsonConverterFactory class to generate an implementation of the GitHubService interface which uses Gson for its deserialization.</a:t>
            </a:r>
            <a:endParaRPr lang="en-US" sz="2000" cap="none" dirty="0">
              <a:latin typeface="+mn-lt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C34C4AD0-FE94-4E84-ACA6-CC5BF1A118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853463" y="2514600"/>
            <a:ext cx="0" cy="1828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319E40C1-DA78-433D-9117-81B08CA406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284" y="2595459"/>
            <a:ext cx="7217540" cy="1667083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Monaco"/>
              </a:rPr>
              <a:t>Retrofit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retrofit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=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Monaco"/>
              </a:rPr>
              <a:t>new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Monaco"/>
              </a:rPr>
              <a:t>Retrofit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.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Monaco"/>
              </a:rPr>
              <a:t>Builder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()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			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.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baseUrl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(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32835B"/>
                </a:solidFill>
                <a:effectLst/>
                <a:latin typeface="Monaco"/>
              </a:rPr>
              <a:t>"https://api.github.com/"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	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.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addConverterFactory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Monaco"/>
              </a:rPr>
              <a:t>GsonConverterFactory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.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create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())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	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build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();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Monaco"/>
              </a:rPr>
              <a:t>GitHubService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service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=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retrofit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.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create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Monaco"/>
              </a:rPr>
              <a:t>GitHubService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.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666666"/>
                </a:solidFill>
                <a:effectLst/>
                <a:latin typeface="Monaco"/>
              </a:rPr>
              <a:t>class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888888"/>
                </a:solidFill>
                <a:effectLst/>
                <a:latin typeface="Monaco"/>
              </a:rPr>
              <a:t>);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157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D3D5CD7-5969-4CC8-B47E-783F151D4445}"/>
              </a:ext>
            </a:extLst>
          </p:cNvPr>
          <p:cNvSpPr txBox="1"/>
          <p:nvPr/>
        </p:nvSpPr>
        <p:spPr>
          <a:xfrm>
            <a:off x="281127" y="608922"/>
            <a:ext cx="3642805" cy="590931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interface </a:t>
            </a:r>
            <a:r>
              <a:rPr lang="en-US" dirty="0" err="1">
                <a:solidFill>
                  <a:schemeClr val="bg1"/>
                </a:solidFill>
              </a:rPr>
              <a:t>APIInterface</a:t>
            </a:r>
            <a:r>
              <a:rPr lang="en-US" dirty="0">
                <a:solidFill>
                  <a:schemeClr val="bg1"/>
                </a:solidFill>
              </a:rPr>
              <a:t> {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@GET("/api/unknown")</a:t>
            </a:r>
          </a:p>
          <a:p>
            <a:r>
              <a:rPr lang="en-US" dirty="0">
                <a:solidFill>
                  <a:schemeClr val="bg1"/>
                </a:solidFill>
              </a:rPr>
              <a:t>    Call&lt;</a:t>
            </a:r>
            <a:r>
              <a:rPr lang="en-US" dirty="0" err="1">
                <a:solidFill>
                  <a:schemeClr val="bg1"/>
                </a:solidFill>
              </a:rPr>
              <a:t>MultipleResource</a:t>
            </a:r>
            <a:r>
              <a:rPr lang="en-US" dirty="0">
                <a:solidFill>
                  <a:schemeClr val="bg1"/>
                </a:solidFill>
              </a:rPr>
              <a:t>&gt; </a:t>
            </a:r>
            <a:r>
              <a:rPr lang="en-US" dirty="0" err="1">
                <a:solidFill>
                  <a:schemeClr val="bg1"/>
                </a:solidFill>
              </a:rPr>
              <a:t>doGetListResources</a:t>
            </a:r>
            <a:r>
              <a:rPr lang="en-US" dirty="0">
                <a:solidFill>
                  <a:schemeClr val="bg1"/>
                </a:solidFill>
              </a:rPr>
              <a:t>();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@POST("/api/users")</a:t>
            </a:r>
          </a:p>
          <a:p>
            <a:r>
              <a:rPr lang="en-US" dirty="0">
                <a:solidFill>
                  <a:schemeClr val="bg1"/>
                </a:solidFill>
              </a:rPr>
              <a:t>    Call&lt;User&gt; </a:t>
            </a:r>
            <a:r>
              <a:rPr lang="en-US" dirty="0" err="1">
                <a:solidFill>
                  <a:schemeClr val="bg1"/>
                </a:solidFill>
              </a:rPr>
              <a:t>createUser</a:t>
            </a:r>
            <a:r>
              <a:rPr lang="en-US" dirty="0">
                <a:solidFill>
                  <a:schemeClr val="bg1"/>
                </a:solidFill>
              </a:rPr>
              <a:t>(@Body User user);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@GET("/api/users?")</a:t>
            </a:r>
          </a:p>
          <a:p>
            <a:r>
              <a:rPr lang="en-US" dirty="0">
                <a:solidFill>
                  <a:schemeClr val="bg1"/>
                </a:solidFill>
              </a:rPr>
              <a:t>    Call&lt;</a:t>
            </a:r>
            <a:r>
              <a:rPr lang="en-US" dirty="0" err="1">
                <a:solidFill>
                  <a:schemeClr val="bg1"/>
                </a:solidFill>
              </a:rPr>
              <a:t>UserList</a:t>
            </a:r>
            <a:r>
              <a:rPr lang="en-US" dirty="0">
                <a:solidFill>
                  <a:schemeClr val="bg1"/>
                </a:solidFill>
              </a:rPr>
              <a:t>&gt; </a:t>
            </a:r>
            <a:r>
              <a:rPr lang="en-US" dirty="0" err="1">
                <a:solidFill>
                  <a:schemeClr val="bg1"/>
                </a:solidFill>
              </a:rPr>
              <a:t>doGetUserList</a:t>
            </a:r>
            <a:r>
              <a:rPr lang="en-US" dirty="0">
                <a:solidFill>
                  <a:schemeClr val="bg1"/>
                </a:solidFill>
              </a:rPr>
              <a:t>(@Query("page") String page);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@POST("/api/users?")</a:t>
            </a:r>
          </a:p>
          <a:p>
            <a:r>
              <a:rPr lang="en-US" dirty="0">
                <a:solidFill>
                  <a:schemeClr val="bg1"/>
                </a:solidFill>
              </a:rPr>
              <a:t>    Call&lt;</a:t>
            </a:r>
            <a:r>
              <a:rPr lang="en-US" dirty="0" err="1">
                <a:solidFill>
                  <a:schemeClr val="bg1"/>
                </a:solidFill>
              </a:rPr>
              <a:t>UserList</a:t>
            </a:r>
            <a:r>
              <a:rPr lang="en-US" dirty="0">
                <a:solidFill>
                  <a:schemeClr val="bg1"/>
                </a:solidFill>
              </a:rPr>
              <a:t>&gt; </a:t>
            </a:r>
            <a:r>
              <a:rPr lang="en-US" dirty="0" err="1">
                <a:solidFill>
                  <a:schemeClr val="bg1"/>
                </a:solidFill>
              </a:rPr>
              <a:t>doCreateUserWithField</a:t>
            </a:r>
            <a:r>
              <a:rPr lang="en-US" dirty="0">
                <a:solidFill>
                  <a:schemeClr val="bg1"/>
                </a:solidFill>
              </a:rPr>
              <a:t>(@Field("name") String name, @Field("job") String job);</a:t>
            </a:r>
          </a:p>
          <a:p>
            <a:r>
              <a:rPr lang="en-US" dirty="0">
                <a:solidFill>
                  <a:schemeClr val="bg1"/>
                </a:solidFill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C60E93A-8C98-494F-9C46-A2EB3E753BFD}"/>
              </a:ext>
            </a:extLst>
          </p:cNvPr>
          <p:cNvSpPr txBox="1"/>
          <p:nvPr/>
        </p:nvSpPr>
        <p:spPr>
          <a:xfrm>
            <a:off x="4185821" y="1871354"/>
            <a:ext cx="3642805" cy="369331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public class User {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    @SerializedName("id")</a:t>
            </a:r>
          </a:p>
          <a:p>
            <a:r>
              <a:rPr lang="en-US" dirty="0">
                <a:solidFill>
                  <a:schemeClr val="bg1"/>
                </a:solidFill>
              </a:rPr>
              <a:t>        public Integer id;</a:t>
            </a:r>
          </a:p>
          <a:p>
            <a:r>
              <a:rPr lang="en-US" dirty="0">
                <a:solidFill>
                  <a:schemeClr val="bg1"/>
                </a:solidFill>
              </a:rPr>
              <a:t>        @SerializedName("name")</a:t>
            </a:r>
          </a:p>
          <a:p>
            <a:r>
              <a:rPr lang="en-US" dirty="0">
                <a:solidFill>
                  <a:schemeClr val="bg1"/>
                </a:solidFill>
              </a:rPr>
              <a:t>        public String name;</a:t>
            </a:r>
          </a:p>
          <a:p>
            <a:r>
              <a:rPr lang="en-US" dirty="0">
                <a:solidFill>
                  <a:schemeClr val="bg1"/>
                </a:solidFill>
              </a:rPr>
              <a:t>        @SerializedName("year")</a:t>
            </a:r>
          </a:p>
          <a:p>
            <a:r>
              <a:rPr lang="en-US" dirty="0">
                <a:solidFill>
                  <a:schemeClr val="bg1"/>
                </a:solidFill>
              </a:rPr>
              <a:t>        public Integer year;</a:t>
            </a:r>
          </a:p>
          <a:p>
            <a:r>
              <a:rPr lang="en-US" dirty="0">
                <a:solidFill>
                  <a:schemeClr val="bg1"/>
                </a:solidFill>
              </a:rPr>
              <a:t>        @SerializedName("pantone_value")</a:t>
            </a:r>
          </a:p>
          <a:p>
            <a:r>
              <a:rPr lang="en-US" dirty="0">
                <a:solidFill>
                  <a:schemeClr val="bg1"/>
                </a:solidFill>
              </a:rPr>
              <a:t>        public String </a:t>
            </a:r>
            <a:r>
              <a:rPr lang="en-US" dirty="0" err="1">
                <a:solidFill>
                  <a:schemeClr val="bg1"/>
                </a:solidFill>
              </a:rPr>
              <a:t>pantoneValue</a:t>
            </a:r>
            <a:r>
              <a:rPr lang="en-US" dirty="0">
                <a:solidFill>
                  <a:schemeClr val="bg1"/>
                </a:solidFill>
              </a:rPr>
              <a:t>;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C54CD65-EF44-45C5-9594-BC5DDDFEFEB1}"/>
              </a:ext>
            </a:extLst>
          </p:cNvPr>
          <p:cNvSpPr txBox="1"/>
          <p:nvPr/>
        </p:nvSpPr>
        <p:spPr>
          <a:xfrm>
            <a:off x="8179293" y="608922"/>
            <a:ext cx="3642805" cy="5632311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String username = “</a:t>
            </a:r>
            <a:r>
              <a:rPr lang="en-US" dirty="0" err="1">
                <a:solidFill>
                  <a:schemeClr val="bg1"/>
                </a:solidFill>
              </a:rPr>
              <a:t>manish</a:t>
            </a:r>
            <a:r>
              <a:rPr lang="en-US" dirty="0">
                <a:solidFill>
                  <a:schemeClr val="bg1"/>
                </a:solidFill>
              </a:rPr>
              <a:t>";</a:t>
            </a:r>
          </a:p>
          <a:p>
            <a:r>
              <a:rPr lang="en-US" dirty="0">
                <a:solidFill>
                  <a:schemeClr val="bg1"/>
                </a:solidFill>
              </a:rPr>
              <a:t>Call&lt;User&gt; call = </a:t>
            </a:r>
            <a:r>
              <a:rPr lang="en-US" dirty="0" err="1">
                <a:solidFill>
                  <a:schemeClr val="bg1"/>
                </a:solidFill>
              </a:rPr>
              <a:t>apiService.getUser</a:t>
            </a:r>
            <a:r>
              <a:rPr lang="en-US" dirty="0">
                <a:solidFill>
                  <a:schemeClr val="bg1"/>
                </a:solidFill>
              </a:rPr>
              <a:t>(username);</a:t>
            </a:r>
          </a:p>
          <a:p>
            <a:r>
              <a:rPr lang="en-US" dirty="0" err="1">
                <a:solidFill>
                  <a:schemeClr val="bg1"/>
                </a:solidFill>
              </a:rPr>
              <a:t>call.enqueue</a:t>
            </a:r>
            <a:r>
              <a:rPr lang="en-US" dirty="0">
                <a:solidFill>
                  <a:schemeClr val="bg1"/>
                </a:solidFill>
              </a:rPr>
              <a:t>(new Callback&lt;User&gt;() {</a:t>
            </a:r>
          </a:p>
          <a:p>
            <a:r>
              <a:rPr lang="en-US" dirty="0">
                <a:solidFill>
                  <a:schemeClr val="bg1"/>
                </a:solidFill>
              </a:rPr>
              <a:t>    @Override</a:t>
            </a:r>
          </a:p>
          <a:p>
            <a:r>
              <a:rPr lang="en-US" dirty="0">
                <a:solidFill>
                  <a:schemeClr val="bg1"/>
                </a:solidFill>
              </a:rPr>
              <a:t>    public void </a:t>
            </a:r>
            <a:r>
              <a:rPr lang="en-US" dirty="0" err="1">
                <a:solidFill>
                  <a:schemeClr val="bg1"/>
                </a:solidFill>
              </a:rPr>
              <a:t>onResponse</a:t>
            </a:r>
            <a:r>
              <a:rPr lang="en-US" dirty="0">
                <a:solidFill>
                  <a:schemeClr val="bg1"/>
                </a:solidFill>
              </a:rPr>
              <a:t>(Call&lt;User&gt; call, Response&lt;User&gt; response) {</a:t>
            </a:r>
          </a:p>
          <a:p>
            <a:r>
              <a:rPr lang="en-US" dirty="0">
                <a:solidFill>
                  <a:schemeClr val="bg1"/>
                </a:solidFill>
              </a:rPr>
              <a:t>        int </a:t>
            </a:r>
            <a:r>
              <a:rPr lang="en-US" dirty="0" err="1">
                <a:solidFill>
                  <a:schemeClr val="bg1"/>
                </a:solidFill>
              </a:rPr>
              <a:t>statusCode</a:t>
            </a:r>
            <a:r>
              <a:rPr lang="en-US" dirty="0">
                <a:solidFill>
                  <a:schemeClr val="bg1"/>
                </a:solidFill>
              </a:rPr>
              <a:t> = </a:t>
            </a:r>
            <a:r>
              <a:rPr lang="en-US" dirty="0" err="1">
                <a:solidFill>
                  <a:schemeClr val="bg1"/>
                </a:solidFill>
              </a:rPr>
              <a:t>response.code</a:t>
            </a:r>
            <a:r>
              <a:rPr lang="en-US" dirty="0">
                <a:solidFill>
                  <a:schemeClr val="bg1"/>
                </a:solidFill>
              </a:rPr>
              <a:t>();</a:t>
            </a:r>
          </a:p>
          <a:p>
            <a:r>
              <a:rPr lang="en-US" dirty="0">
                <a:solidFill>
                  <a:schemeClr val="bg1"/>
                </a:solidFill>
              </a:rPr>
              <a:t>        User </a:t>
            </a:r>
            <a:r>
              <a:rPr lang="en-US" dirty="0" err="1">
                <a:solidFill>
                  <a:schemeClr val="bg1"/>
                </a:solidFill>
              </a:rPr>
              <a:t>user</a:t>
            </a:r>
            <a:r>
              <a:rPr lang="en-US" dirty="0">
                <a:solidFill>
                  <a:schemeClr val="bg1"/>
                </a:solidFill>
              </a:rPr>
              <a:t> = </a:t>
            </a:r>
            <a:r>
              <a:rPr lang="en-US" dirty="0" err="1">
                <a:solidFill>
                  <a:schemeClr val="bg1"/>
                </a:solidFill>
              </a:rPr>
              <a:t>response.body</a:t>
            </a:r>
            <a:r>
              <a:rPr lang="en-US" dirty="0">
                <a:solidFill>
                  <a:schemeClr val="bg1"/>
                </a:solidFill>
              </a:rPr>
              <a:t>();  </a:t>
            </a:r>
          </a:p>
          <a:p>
            <a:r>
              <a:rPr lang="en-US" dirty="0">
                <a:solidFill>
                  <a:schemeClr val="bg1"/>
                </a:solidFill>
              </a:rPr>
              <a:t>    }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@Override</a:t>
            </a:r>
          </a:p>
          <a:p>
            <a:r>
              <a:rPr lang="en-US" dirty="0">
                <a:solidFill>
                  <a:schemeClr val="bg1"/>
                </a:solidFill>
              </a:rPr>
              <a:t>    public void </a:t>
            </a:r>
            <a:r>
              <a:rPr lang="en-US" dirty="0" err="1">
                <a:solidFill>
                  <a:schemeClr val="bg1"/>
                </a:solidFill>
              </a:rPr>
              <a:t>onFailure</a:t>
            </a:r>
            <a:r>
              <a:rPr lang="en-US" dirty="0">
                <a:solidFill>
                  <a:schemeClr val="bg1"/>
                </a:solidFill>
              </a:rPr>
              <a:t>(Call&lt;User&gt; call, Throwable t) {</a:t>
            </a:r>
          </a:p>
          <a:p>
            <a:r>
              <a:rPr lang="en-US" dirty="0">
                <a:solidFill>
                  <a:schemeClr val="bg1"/>
                </a:solidFill>
              </a:rPr>
              <a:t>        // Log error here since request failed</a:t>
            </a:r>
          </a:p>
          <a:p>
            <a:r>
              <a:rPr lang="en-US" dirty="0">
                <a:solidFill>
                  <a:schemeClr val="bg1"/>
                </a:solidFill>
              </a:rPr>
              <a:t>    }</a:t>
            </a:r>
          </a:p>
          <a:p>
            <a:r>
              <a:rPr lang="en-US" dirty="0">
                <a:solidFill>
                  <a:schemeClr val="bg1"/>
                </a:solidFill>
              </a:rPr>
              <a:t>});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B163B7C-C470-4839-8B25-7631BE16E71D}"/>
              </a:ext>
            </a:extLst>
          </p:cNvPr>
          <p:cNvSpPr txBox="1"/>
          <p:nvPr/>
        </p:nvSpPr>
        <p:spPr>
          <a:xfrm>
            <a:off x="988380" y="255528"/>
            <a:ext cx="2086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API (Interface)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D048142-44D4-46F9-925E-DC730E56D90B}"/>
              </a:ext>
            </a:extLst>
          </p:cNvPr>
          <p:cNvSpPr txBox="1"/>
          <p:nvPr/>
        </p:nvSpPr>
        <p:spPr>
          <a:xfrm>
            <a:off x="9117366" y="255528"/>
            <a:ext cx="2086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Calling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BD2B3C9-F5BB-4B8E-8860-FEAFBD4E1011}"/>
              </a:ext>
            </a:extLst>
          </p:cNvPr>
          <p:cNvSpPr txBox="1"/>
          <p:nvPr/>
        </p:nvSpPr>
        <p:spPr>
          <a:xfrm>
            <a:off x="5660624" y="1300280"/>
            <a:ext cx="870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POJO</a:t>
            </a:r>
          </a:p>
        </p:txBody>
      </p:sp>
    </p:spTree>
    <p:extLst>
      <p:ext uri="{BB962C8B-B14F-4D97-AF65-F5344CB8AC3E}">
        <p14:creationId xmlns:p14="http://schemas.microsoft.com/office/powerpoint/2010/main" val="28589210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6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32DE8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389</Words>
  <Application>Microsoft Office PowerPoint</Application>
  <PresentationFormat>Widescreen</PresentationFormat>
  <Paragraphs>62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Monaco</vt:lpstr>
      <vt:lpstr>Tw Cen MT</vt:lpstr>
      <vt:lpstr>Tw Cen MT Condensed</vt:lpstr>
      <vt:lpstr>Wingdings</vt:lpstr>
      <vt:lpstr>Wingdings 3</vt:lpstr>
      <vt:lpstr>Integral</vt:lpstr>
      <vt:lpstr>Android Development Part Fourteen</vt:lpstr>
      <vt:lpstr>Retrofit</vt:lpstr>
      <vt:lpstr>Convertors  for Retrofit</vt:lpstr>
      <vt:lpstr>Here's an example of using the GsonConverterFactory class to generate an implementation of the GitHubService interface which uses Gson for its deserialization.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 Development Part Eight</dc:title>
  <dc:creator>Manish Tuladhar</dc:creator>
  <cp:lastModifiedBy>samip Gnyawali</cp:lastModifiedBy>
  <cp:revision>62</cp:revision>
  <dcterms:created xsi:type="dcterms:W3CDTF">2020-06-12T04:11:09Z</dcterms:created>
  <dcterms:modified xsi:type="dcterms:W3CDTF">2024-03-24T03:48:09Z</dcterms:modified>
</cp:coreProperties>
</file>