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5" r:id="rId4"/>
    <p:sldId id="266" r:id="rId5"/>
    <p:sldId id="268" r:id="rId6"/>
    <p:sldId id="267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5"/>
            <p14:sldId id="266"/>
            <p14:sldId id="268"/>
            <p14:sldId id="267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463FC4-0CC8-4F42-8355-2AE6888CF53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6FC26D4-A105-49BB-9006-54BB008F63BA}">
      <dgm:prSet/>
      <dgm:spPr/>
      <dgm:t>
        <a:bodyPr/>
        <a:lstStyle/>
        <a:p>
          <a:r>
            <a:rPr lang="en-US" dirty="0" err="1"/>
            <a:t>TypeOfVarArgParams</a:t>
          </a:r>
          <a:r>
            <a:rPr lang="en-US" dirty="0"/>
            <a:t> − It contains information about what type of params used for execution.</a:t>
          </a:r>
        </a:p>
      </dgm:t>
    </dgm:pt>
    <dgm:pt modelId="{A71E30DC-5C3E-4AF1-982D-2A0F6E57CE4C}" type="parTrans" cxnId="{2B2F8E1F-0D3A-4512-A62C-B4A1F03FAE38}">
      <dgm:prSet/>
      <dgm:spPr/>
      <dgm:t>
        <a:bodyPr/>
        <a:lstStyle/>
        <a:p>
          <a:endParaRPr lang="en-US"/>
        </a:p>
      </dgm:t>
    </dgm:pt>
    <dgm:pt modelId="{659E506D-226E-44E6-8CC7-830876CBA066}" type="sibTrans" cxnId="{2B2F8E1F-0D3A-4512-A62C-B4A1F03FAE38}">
      <dgm:prSet/>
      <dgm:spPr/>
      <dgm:t>
        <a:bodyPr/>
        <a:lstStyle/>
        <a:p>
          <a:endParaRPr lang="en-US"/>
        </a:p>
      </dgm:t>
    </dgm:pt>
    <dgm:pt modelId="{273E9790-B0A3-4853-AED0-D120A3E3BFC6}">
      <dgm:prSet/>
      <dgm:spPr/>
      <dgm:t>
        <a:bodyPr/>
        <a:lstStyle/>
        <a:p>
          <a:r>
            <a:rPr lang="en-US"/>
            <a:t>ProgressValue − It contains information about progress units. While doing background operation we can update information on ui using onProgressUpdate().</a:t>
          </a:r>
        </a:p>
      </dgm:t>
    </dgm:pt>
    <dgm:pt modelId="{D3EB3401-5591-417B-AE68-EC5A9D5BB589}" type="parTrans" cxnId="{BE7C6E19-0749-4202-8726-7213C261D555}">
      <dgm:prSet/>
      <dgm:spPr/>
      <dgm:t>
        <a:bodyPr/>
        <a:lstStyle/>
        <a:p>
          <a:endParaRPr lang="en-US"/>
        </a:p>
      </dgm:t>
    </dgm:pt>
    <dgm:pt modelId="{71C1C9A3-3E07-49EB-81D3-E8CD9E85059D}" type="sibTrans" cxnId="{BE7C6E19-0749-4202-8726-7213C261D555}">
      <dgm:prSet/>
      <dgm:spPr/>
      <dgm:t>
        <a:bodyPr/>
        <a:lstStyle/>
        <a:p>
          <a:endParaRPr lang="en-US"/>
        </a:p>
      </dgm:t>
    </dgm:pt>
    <dgm:pt modelId="{F77F726B-B990-4A7A-B5FA-2AA5121CADBD}">
      <dgm:prSet/>
      <dgm:spPr/>
      <dgm:t>
        <a:bodyPr/>
        <a:lstStyle/>
        <a:p>
          <a:r>
            <a:rPr lang="en-US"/>
            <a:t>ResultValue −It contains information about result type.</a:t>
          </a:r>
        </a:p>
      </dgm:t>
    </dgm:pt>
    <dgm:pt modelId="{AEE94EBE-941B-4601-BD3C-3648489EAE28}" type="parTrans" cxnId="{5B2AC1BB-2B73-4424-972C-CC5C5F86B3AB}">
      <dgm:prSet/>
      <dgm:spPr/>
      <dgm:t>
        <a:bodyPr/>
        <a:lstStyle/>
        <a:p>
          <a:endParaRPr lang="en-US"/>
        </a:p>
      </dgm:t>
    </dgm:pt>
    <dgm:pt modelId="{C0F94BCE-EEC3-489F-88AC-B164B6D38FA4}" type="sibTrans" cxnId="{5B2AC1BB-2B73-4424-972C-CC5C5F86B3AB}">
      <dgm:prSet/>
      <dgm:spPr/>
      <dgm:t>
        <a:bodyPr/>
        <a:lstStyle/>
        <a:p>
          <a:endParaRPr lang="en-US"/>
        </a:p>
      </dgm:t>
    </dgm:pt>
    <dgm:pt modelId="{683DF802-37D2-46B0-9BC7-FB970401478F}" type="pres">
      <dgm:prSet presAssocID="{1F463FC4-0CC8-4F42-8355-2AE6888CF5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8CB0E0-FC9E-4249-9E11-9AFC46C38E50}" type="pres">
      <dgm:prSet presAssocID="{B6FC26D4-A105-49BB-9006-54BB008F63B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ED1A67-1BF0-4C33-A159-2A25D9DBEC58}" type="pres">
      <dgm:prSet presAssocID="{659E506D-226E-44E6-8CC7-830876CBA066}" presName="spacer" presStyleCnt="0"/>
      <dgm:spPr/>
    </dgm:pt>
    <dgm:pt modelId="{4616E30D-08B3-46EA-84CB-4CAAAE282944}" type="pres">
      <dgm:prSet presAssocID="{273E9790-B0A3-4853-AED0-D120A3E3BFC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822CEF-298C-4501-A907-C07CF85F8997}" type="pres">
      <dgm:prSet presAssocID="{71C1C9A3-3E07-49EB-81D3-E8CD9E85059D}" presName="spacer" presStyleCnt="0"/>
      <dgm:spPr/>
    </dgm:pt>
    <dgm:pt modelId="{32898710-DC53-4E1F-B36A-1FAC46DFE466}" type="pres">
      <dgm:prSet presAssocID="{F77F726B-B990-4A7A-B5FA-2AA5121CAD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17C862-5D0A-4C90-9E5D-6F886770606F}" type="presOf" srcId="{273E9790-B0A3-4853-AED0-D120A3E3BFC6}" destId="{4616E30D-08B3-46EA-84CB-4CAAAE282944}" srcOrd="0" destOrd="0" presId="urn:microsoft.com/office/officeart/2005/8/layout/vList2"/>
    <dgm:cxn modelId="{5B2AC1BB-2B73-4424-972C-CC5C5F86B3AB}" srcId="{1F463FC4-0CC8-4F42-8355-2AE6888CF530}" destId="{F77F726B-B990-4A7A-B5FA-2AA5121CADBD}" srcOrd="2" destOrd="0" parTransId="{AEE94EBE-941B-4601-BD3C-3648489EAE28}" sibTransId="{C0F94BCE-EEC3-489F-88AC-B164B6D38FA4}"/>
    <dgm:cxn modelId="{861F9DF0-5FEE-4A7D-8605-8E0E58737AA2}" type="presOf" srcId="{1F463FC4-0CC8-4F42-8355-2AE6888CF530}" destId="{683DF802-37D2-46B0-9BC7-FB970401478F}" srcOrd="0" destOrd="0" presId="urn:microsoft.com/office/officeart/2005/8/layout/vList2"/>
    <dgm:cxn modelId="{45720EE8-C2FF-40EB-8CC3-65CCB2F55E4F}" type="presOf" srcId="{F77F726B-B990-4A7A-B5FA-2AA5121CADBD}" destId="{32898710-DC53-4E1F-B36A-1FAC46DFE466}" srcOrd="0" destOrd="0" presId="urn:microsoft.com/office/officeart/2005/8/layout/vList2"/>
    <dgm:cxn modelId="{2B2F8E1F-0D3A-4512-A62C-B4A1F03FAE38}" srcId="{1F463FC4-0CC8-4F42-8355-2AE6888CF530}" destId="{B6FC26D4-A105-49BB-9006-54BB008F63BA}" srcOrd="0" destOrd="0" parTransId="{A71E30DC-5C3E-4AF1-982D-2A0F6E57CE4C}" sibTransId="{659E506D-226E-44E6-8CC7-830876CBA066}"/>
    <dgm:cxn modelId="{01961A99-77F4-4AEE-853D-81E7C1468A32}" type="presOf" srcId="{B6FC26D4-A105-49BB-9006-54BB008F63BA}" destId="{018CB0E0-FC9E-4249-9E11-9AFC46C38E50}" srcOrd="0" destOrd="0" presId="urn:microsoft.com/office/officeart/2005/8/layout/vList2"/>
    <dgm:cxn modelId="{BE7C6E19-0749-4202-8726-7213C261D555}" srcId="{1F463FC4-0CC8-4F42-8355-2AE6888CF530}" destId="{273E9790-B0A3-4853-AED0-D120A3E3BFC6}" srcOrd="1" destOrd="0" parTransId="{D3EB3401-5591-417B-AE68-EC5A9D5BB589}" sibTransId="{71C1C9A3-3E07-49EB-81D3-E8CD9E85059D}"/>
    <dgm:cxn modelId="{B64DB72E-F36F-4244-8D64-8C97A1AD2CA4}" type="presParOf" srcId="{683DF802-37D2-46B0-9BC7-FB970401478F}" destId="{018CB0E0-FC9E-4249-9E11-9AFC46C38E50}" srcOrd="0" destOrd="0" presId="urn:microsoft.com/office/officeart/2005/8/layout/vList2"/>
    <dgm:cxn modelId="{55ABECD0-A679-4390-AC24-28163316E6E4}" type="presParOf" srcId="{683DF802-37D2-46B0-9BC7-FB970401478F}" destId="{77ED1A67-1BF0-4C33-A159-2A25D9DBEC58}" srcOrd="1" destOrd="0" presId="urn:microsoft.com/office/officeart/2005/8/layout/vList2"/>
    <dgm:cxn modelId="{2996FF95-10AC-46BC-A4A5-601E7ED84A7C}" type="presParOf" srcId="{683DF802-37D2-46B0-9BC7-FB970401478F}" destId="{4616E30D-08B3-46EA-84CB-4CAAAE282944}" srcOrd="2" destOrd="0" presId="urn:microsoft.com/office/officeart/2005/8/layout/vList2"/>
    <dgm:cxn modelId="{89DBE04E-3821-42F8-B5AE-7A16D0677E81}" type="presParOf" srcId="{683DF802-37D2-46B0-9BC7-FB970401478F}" destId="{F7822CEF-298C-4501-A907-C07CF85F8997}" srcOrd="3" destOrd="0" presId="urn:microsoft.com/office/officeart/2005/8/layout/vList2"/>
    <dgm:cxn modelId="{852EB690-FCC0-461E-99CB-C7F7920CED03}" type="presParOf" srcId="{683DF802-37D2-46B0-9BC7-FB970401478F}" destId="{32898710-DC53-4E1F-B36A-1FAC46DFE46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2DD0C21-8FEE-4C18-8789-CC8ABE206F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4B51757-7607-4CEA-A0EE-3C5BDC2C1C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Two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FEF39256-F095-41C8-8707-6C1A665E8F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US" dirty="0"/>
              <a:t>Threads In Android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CA4D39DB-AFA4-47BA-A7F2-13A71D210C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4">
            <a:extLst>
              <a:ext uri="{FF2B5EF4-FFF2-40B4-BE49-F238E27FC236}">
                <a16:creationId xmlns="" xmlns:a16="http://schemas.microsoft.com/office/drawing/2014/main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7962" y="186431"/>
            <a:ext cx="4199138" cy="6338656"/>
          </a:xfrm>
        </p:spPr>
        <p:txBody>
          <a:bodyPr anchor="ctr"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When an application is launched in Android, it creates the first thread of execution, known as the “main” thread.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The main thread is responsible for dispatching events to the appropriate user interface widgets as well as communicating with components from the Android UI toolkit.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FFFF"/>
                </a:solidFill>
              </a:rPr>
              <a:t> To keep your application responsive, it is essential to avoid using the main thread to perform any operation that may end up keeping it blocked.</a:t>
            </a:r>
            <a:endParaRPr lang="en-US" sz="14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E7BF4E-5E84-407E-BE5A-9B2A6B546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53" y="2084832"/>
            <a:ext cx="6844903" cy="38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="" xmlns:a16="http://schemas.microsoft.com/office/drawing/2014/main" id="{C61657BD-3333-446A-A16A-CBDC77C8E5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1">
            <a:extLst>
              <a:ext uri="{FF2B5EF4-FFF2-40B4-BE49-F238E27FC236}">
                <a16:creationId xmlns="" xmlns:a16="http://schemas.microsoft.com/office/drawing/2014/main" id="{52CAFF06-4D3A-42A5-8614-B1FA47EA0F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AEE0213-B11D-4D4F-A4F8-943E609564FC}"/>
              </a:ext>
            </a:extLst>
          </p:cNvPr>
          <p:cNvSpPr txBox="1"/>
          <p:nvPr/>
        </p:nvSpPr>
        <p:spPr>
          <a:xfrm>
            <a:off x="5082852" y="759909"/>
            <a:ext cx="18239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/>
              <a:t>UI Thread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9525737-697D-4424-BEA2-36B037EDE5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363" y="1316369"/>
            <a:ext cx="7401273" cy="478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64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4FAE1107-CEC3-4041-8BAA-CDB6F6759B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975D24-D6D0-4920-9940-A842A4C2A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473" y="654270"/>
            <a:ext cx="3769601" cy="12585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Why AsyncTask?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1AEA88FB-F5DD-45CE-AAE1-7B33D0ABDD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11">
            <a:extLst>
              <a:ext uri="{FF2B5EF4-FFF2-40B4-BE49-F238E27FC236}">
                <a16:creationId xmlns="" xmlns:a16="http://schemas.microsoft.com/office/drawing/2014/main" id="{DE12F53A-D3C9-4A45-B628-DBB2C5561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20" y="1912778"/>
            <a:ext cx="4616366" cy="4649250"/>
          </a:xfrm>
        </p:spPr>
        <p:txBody>
          <a:bodyPr vert="horz" lIns="45720" tIns="45720" rIns="45720" bIns="45720" rtlCol="0" anchor="t">
            <a:normAutofit fontScale="92500" lnSpcReduction="20000"/>
          </a:bodyPr>
          <a:lstStyle/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400" dirty="0">
                <a:solidFill>
                  <a:srgbClr val="FFFFFF"/>
                </a:solidFill>
                <a:latin typeface="Tw Cen MT"/>
              </a:rPr>
              <a:t> Network operations and database calls, as well as loading of certain components, are common examples of operations that one should avoid in the main thread. </a:t>
            </a:r>
          </a:p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400" dirty="0">
                <a:solidFill>
                  <a:srgbClr val="FFFFFF"/>
                </a:solidFill>
                <a:latin typeface="Tw Cen MT"/>
              </a:rPr>
              <a:t>When they are called in the main thread, they are called synchronously, which means that the UI will remain completely unresponsive until the operation completes. </a:t>
            </a:r>
          </a:p>
          <a:p>
            <a:pPr>
              <a:buClr>
                <a:schemeClr val="bg1"/>
              </a:buClr>
              <a:buFont typeface="Wingdings" panose="020B0602020104020603" pitchFamily="34" charset="0"/>
              <a:buChar char="Ø"/>
            </a:pPr>
            <a:r>
              <a:rPr lang="en-US" sz="2400" dirty="0">
                <a:solidFill>
                  <a:srgbClr val="FFFFFF"/>
                </a:solidFill>
                <a:latin typeface="Tw Cen MT"/>
              </a:rPr>
              <a:t>For this reason, they are usually performed in separate threads, which thereby avoids blocking the UI while they are being performed (i.e., they are performed asynchronously from the UI). </a:t>
            </a:r>
          </a:p>
        </p:txBody>
      </p:sp>
      <p:pic>
        <p:nvPicPr>
          <p:cNvPr id="8" name="Picture 8" descr="A screenshot of a cell phone&#10;&#10;Description generated with high confidence">
            <a:extLst>
              <a:ext uri="{FF2B5EF4-FFF2-40B4-BE49-F238E27FC236}">
                <a16:creationId xmlns="" xmlns:a16="http://schemas.microsoft.com/office/drawing/2014/main" id="{3DC1074E-DD7D-44C8-8A6D-8796E1951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480" y="1028127"/>
            <a:ext cx="6009152" cy="508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0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="" xmlns:a16="http://schemas.microsoft.com/office/drawing/2014/main" id="{F7422F06-6017-4361-8872-E0E2CEB20B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45D62D-6198-49BC-8443-B07049125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Generic Types in Async Task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="" xmlns:a16="http://schemas.microsoft.com/office/drawing/2014/main" id="{8D78E261-E8E9-4389-BAB9-05EF17F345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557013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55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1C54A-A5DB-45C2-906B-BB5A1C047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>
            <a:normAutofit/>
          </a:bodyPr>
          <a:lstStyle/>
          <a:p>
            <a:r>
              <a:rPr lang="en-US" dirty="0"/>
              <a:t>Methods Of AsyncTask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D30BA71A-2AF2-478B-A813-ECB273327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2879675"/>
            <a:ext cx="5867061" cy="2698849"/>
          </a:xfrm>
          <a:prstGeom prst="rect">
            <a:avLst/>
          </a:prstGeom>
        </p:spPr>
      </p:pic>
      <p:sp>
        <p:nvSpPr>
          <p:cNvPr id="11" name="Rectangle 11">
            <a:extLst>
              <a:ext uri="{FF2B5EF4-FFF2-40B4-BE49-F238E27FC236}">
                <a16:creationId xmlns="" xmlns:a16="http://schemas.microsoft.com/office/drawing/2014/main" id="{CA4D39DB-AFA4-47BA-A7F2-13A71D210C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CF0427-C347-4627-B624-9DAF21F87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32" y="157244"/>
            <a:ext cx="4038521" cy="6463805"/>
          </a:xfrm>
        </p:spPr>
        <p:txBody>
          <a:bodyPr anchor="ctr">
            <a:norm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FFFF"/>
                </a:solidFill>
              </a:rPr>
              <a:t> </a:t>
            </a:r>
            <a:r>
              <a:rPr lang="en-US" dirty="0" err="1">
                <a:solidFill>
                  <a:srgbClr val="FFFFFF"/>
                </a:solidFill>
              </a:rPr>
              <a:t>onPreExecute</a:t>
            </a:r>
            <a:r>
              <a:rPr lang="en-US" dirty="0">
                <a:solidFill>
                  <a:srgbClr val="FFFFFF"/>
                </a:solidFill>
              </a:rPr>
              <a:t>() − Before doing background operation we should show something on screen like </a:t>
            </a:r>
            <a:r>
              <a:rPr lang="en-US" dirty="0" err="1">
                <a:solidFill>
                  <a:srgbClr val="FFFFFF"/>
                </a:solidFill>
              </a:rPr>
              <a:t>ProgressBar</a:t>
            </a:r>
            <a:r>
              <a:rPr lang="en-US" dirty="0">
                <a:solidFill>
                  <a:srgbClr val="FFFFFF"/>
                </a:solidFill>
              </a:rPr>
              <a:t> or any animation.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FFFF"/>
                </a:solidFill>
              </a:rPr>
              <a:t> </a:t>
            </a:r>
            <a:r>
              <a:rPr lang="en-US" dirty="0" err="1">
                <a:solidFill>
                  <a:srgbClr val="FFFFFF"/>
                </a:solidFill>
              </a:rPr>
              <a:t>doInBackground</a:t>
            </a:r>
            <a:r>
              <a:rPr lang="en-US" dirty="0">
                <a:solidFill>
                  <a:srgbClr val="FFFFFF"/>
                </a:solidFill>
              </a:rPr>
              <a:t>(Params) − We do background operation on background thread. Operations in this method should not touch on any main thread activities or fragments.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FFFF"/>
                </a:solidFill>
              </a:rPr>
              <a:t> </a:t>
            </a:r>
            <a:r>
              <a:rPr lang="en-US" dirty="0" err="1">
                <a:solidFill>
                  <a:srgbClr val="FFFFFF"/>
                </a:solidFill>
              </a:rPr>
              <a:t>onProgressUpdate</a:t>
            </a:r>
            <a:r>
              <a:rPr lang="en-US" dirty="0">
                <a:solidFill>
                  <a:srgbClr val="FFFFFF"/>
                </a:solidFill>
              </a:rPr>
              <a:t>(Progress…) − While doing background operation, if you want to update some information on UI, we can use this method.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FFFF"/>
                </a:solidFill>
              </a:rPr>
              <a:t> </a:t>
            </a:r>
            <a:r>
              <a:rPr lang="en-US" dirty="0" err="1">
                <a:solidFill>
                  <a:srgbClr val="FFFFFF"/>
                </a:solidFill>
              </a:rPr>
              <a:t>onPostExecute</a:t>
            </a:r>
            <a:r>
              <a:rPr lang="en-US" dirty="0">
                <a:solidFill>
                  <a:srgbClr val="FFFFFF"/>
                </a:solidFill>
              </a:rPr>
              <a:t>(Result) − In this method we can update </a:t>
            </a:r>
            <a:r>
              <a:rPr lang="en-US" dirty="0" err="1">
                <a:solidFill>
                  <a:srgbClr val="FFFFFF"/>
                </a:solidFill>
              </a:rPr>
              <a:t>ui</a:t>
            </a:r>
            <a:r>
              <a:rPr lang="en-US" dirty="0">
                <a:solidFill>
                  <a:srgbClr val="FFFFFF"/>
                </a:solidFill>
              </a:rPr>
              <a:t> of background operation result.</a:t>
            </a:r>
          </a:p>
        </p:txBody>
      </p:sp>
    </p:spTree>
    <p:extLst>
      <p:ext uri="{BB962C8B-B14F-4D97-AF65-F5344CB8AC3E}">
        <p14:creationId xmlns:p14="http://schemas.microsoft.com/office/powerpoint/2010/main" val="1237041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EF936958-1A6E-4841-8289-4F7904B204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496451F-B44A-451D-AA20-B1DAA958C3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033E876-9C10-4610-867C-3F1C1290E0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solidFill>
              <a:srgbClr val="6EA8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3177732-C614-4AA3-8AD0-AB9A7BD03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410" y="1123527"/>
            <a:ext cx="8449174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22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143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</vt:lpstr>
      <vt:lpstr>Wingdings 3</vt:lpstr>
      <vt:lpstr>Integral</vt:lpstr>
      <vt:lpstr>Android Development Part Two</vt:lpstr>
      <vt:lpstr>Threads In Android</vt:lpstr>
      <vt:lpstr>PowerPoint Presentation</vt:lpstr>
      <vt:lpstr>Why AsyncTask?</vt:lpstr>
      <vt:lpstr>Generic Types in Async Task</vt:lpstr>
      <vt:lpstr>Methods Of AsyncTask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</dc:title>
  <dc:creator>Manish Tuladhar</dc:creator>
  <cp:lastModifiedBy>samip Gnyawali</cp:lastModifiedBy>
  <cp:revision>109</cp:revision>
  <dcterms:created xsi:type="dcterms:W3CDTF">2019-12-03T17:38:31Z</dcterms:created>
  <dcterms:modified xsi:type="dcterms:W3CDTF">2024-03-24T03:45:17Z</dcterms:modified>
</cp:coreProperties>
</file>