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3/24/2024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3/24/2024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3/24/2024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3/24/2024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3/24/2024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3/24/2024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3/24/2024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3/24/2024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3/24/2024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3/24/2024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42DD0C21-8FEE-4C18-8789-CC8ABE206F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A4B51757-7607-4CEA-A0EE-3C5BDC2C1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80AA05CE-6195-44B9-AFD6-638F2DD67078}"/>
              </a:ext>
            </a:extLst>
          </p:cNvPr>
          <p:cNvSpPr>
            <a:spLocks noGrp="1"/>
          </p:cNvSpPr>
          <p:nvPr>
            <p:ph type="ctrTitle"/>
          </p:nvPr>
        </p:nvSpPr>
        <p:spPr>
          <a:xfrm>
            <a:off x="457200" y="4960137"/>
            <a:ext cx="7772400" cy="1463040"/>
          </a:xfrm>
        </p:spPr>
        <p:txBody>
          <a:bodyPr>
            <a:normAutofit/>
          </a:bodyPr>
          <a:lstStyle/>
          <a:p>
            <a:r>
              <a:rPr lang="en-US" dirty="0">
                <a:solidFill>
                  <a:srgbClr val="FFFFFF"/>
                </a:solidFill>
              </a:rPr>
              <a:t>Flutter Development</a:t>
            </a:r>
            <a:br>
              <a:rPr lang="en-US" dirty="0">
                <a:solidFill>
                  <a:srgbClr val="FFFFFF"/>
                </a:solidFill>
              </a:rPr>
            </a:br>
            <a:r>
              <a:rPr lang="en-US" dirty="0">
                <a:solidFill>
                  <a:srgbClr val="FFFFFF"/>
                </a:solidFill>
              </a:rPr>
              <a:t>Part Six</a:t>
            </a:r>
          </a:p>
        </p:txBody>
      </p:sp>
      <p:sp>
        <p:nvSpPr>
          <p:cNvPr id="3" name="Subtitle 2">
            <a:extLst>
              <a:ext uri="{FF2B5EF4-FFF2-40B4-BE49-F238E27FC236}">
                <a16:creationId xmlns:a16="http://schemas.microsoft.com/office/drawing/2014/main" xmlns="" id="{38D12EF9-E253-4D0F-9888-432F0DDA16AA}"/>
              </a:ext>
            </a:extLst>
          </p:cNvPr>
          <p:cNvSpPr>
            <a:spLocks noGrp="1"/>
          </p:cNvSpPr>
          <p:nvPr>
            <p:ph type="subTitle" idx="1"/>
          </p:nvPr>
        </p:nvSpPr>
        <p:spPr>
          <a:xfrm>
            <a:off x="8610600" y="4960137"/>
            <a:ext cx="3200400" cy="1463040"/>
          </a:xfrm>
        </p:spPr>
        <p:txBody>
          <a:bodyPr>
            <a:normAutofit/>
          </a:bodyPr>
          <a:lstStyle/>
          <a:p>
            <a:endParaRPr lang="en-US" dirty="0">
              <a:solidFill>
                <a:srgbClr val="FFFFFF"/>
              </a:solidFill>
            </a:endParaRPr>
          </a:p>
        </p:txBody>
      </p:sp>
      <p:pic>
        <p:nvPicPr>
          <p:cNvPr id="4" name="Picture 3" descr="A close up of a computer&#10;&#10;Description automatically generated">
            <a:extLst>
              <a:ext uri="{FF2B5EF4-FFF2-40B4-BE49-F238E27FC236}">
                <a16:creationId xmlns:a16="http://schemas.microsoft.com/office/drawing/2014/main" xmlns="" id="{5A544106-1B2B-42AD-9E1F-82A2B2FF18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6640" y="640080"/>
            <a:ext cx="6612916" cy="3306457"/>
          </a:xfrm>
          <a:prstGeom prst="rect">
            <a:avLst/>
          </a:prstGeom>
        </p:spPr>
      </p:pic>
      <p:cxnSp>
        <p:nvCxnSpPr>
          <p:cNvPr id="13" name="Straight Connector 12">
            <a:extLst>
              <a:ext uri="{FF2B5EF4-FFF2-40B4-BE49-F238E27FC236}">
                <a16:creationId xmlns:a16="http://schemas.microsoft.com/office/drawing/2014/main" xmlns="" id="{FEF39256-F095-41C8-8707-6C1A665E8F2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8406507" y="5220212"/>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2578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9E4C68A-A4A9-48A4-9FF2-D2896B1EA0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E2B9AEA5-52CB-49A6-AF8A-33502F291B9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5A571337-825C-4023-B393-AE8384B227E4}"/>
              </a:ext>
            </a:extLst>
          </p:cNvPr>
          <p:cNvSpPr>
            <a:spLocks noGrp="1"/>
          </p:cNvSpPr>
          <p:nvPr>
            <p:ph type="title"/>
          </p:nvPr>
        </p:nvSpPr>
        <p:spPr>
          <a:xfrm>
            <a:off x="964788" y="804333"/>
            <a:ext cx="3391900" cy="5249334"/>
          </a:xfrm>
        </p:spPr>
        <p:txBody>
          <a:bodyPr>
            <a:normAutofit/>
          </a:bodyPr>
          <a:lstStyle/>
          <a:p>
            <a:pPr algn="r"/>
            <a:r>
              <a:rPr lang="en-US">
                <a:solidFill>
                  <a:srgbClr val="FFFFFF"/>
                </a:solidFill>
              </a:rPr>
              <a:t>Object Oriented Programming</a:t>
            </a:r>
          </a:p>
        </p:txBody>
      </p:sp>
      <p:sp>
        <p:nvSpPr>
          <p:cNvPr id="3" name="Content Placeholder 2">
            <a:extLst>
              <a:ext uri="{FF2B5EF4-FFF2-40B4-BE49-F238E27FC236}">
                <a16:creationId xmlns:a16="http://schemas.microsoft.com/office/drawing/2014/main" xmlns="" id="{431AF19E-192B-453B-8332-8CEDB952E3A2}"/>
              </a:ext>
            </a:extLst>
          </p:cNvPr>
          <p:cNvSpPr>
            <a:spLocks noGrp="1"/>
          </p:cNvSpPr>
          <p:nvPr>
            <p:ph idx="1"/>
          </p:nvPr>
        </p:nvSpPr>
        <p:spPr>
          <a:xfrm>
            <a:off x="4951048" y="804333"/>
            <a:ext cx="6306003" cy="5249334"/>
          </a:xfrm>
        </p:spPr>
        <p:txBody>
          <a:bodyPr anchor="ctr">
            <a:normAutofit/>
          </a:bodyPr>
          <a:lstStyle/>
          <a:p>
            <a:r>
              <a:rPr lang="en-US" sz="3200" b="1" dirty="0"/>
              <a:t>Object-oriented</a:t>
            </a:r>
            <a:r>
              <a:rPr lang="en-US" sz="3200" dirty="0"/>
              <a:t> programming (</a:t>
            </a:r>
            <a:r>
              <a:rPr lang="en-US" sz="3200" b="1" dirty="0"/>
              <a:t>OOP</a:t>
            </a:r>
            <a:r>
              <a:rPr lang="en-US" sz="3200" dirty="0"/>
              <a:t>) is a programming language model in which programs are organized around data, or objects, rather than functions and logic. An object can be defined as a data field that has unique attributes and behavior.</a:t>
            </a:r>
          </a:p>
        </p:txBody>
      </p:sp>
    </p:spTree>
    <p:extLst>
      <p:ext uri="{BB962C8B-B14F-4D97-AF65-F5344CB8AC3E}">
        <p14:creationId xmlns:p14="http://schemas.microsoft.com/office/powerpoint/2010/main" val="1085689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xmlns="" id="{CBDDD243-ED5F-4896-B18B-ABCF4B7E12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319E6BB3-DF2B-4751-97C5-B3DB949AED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571998"/>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315D124B-E75B-4D28-B425-6B760ABF6147}"/>
              </a:ext>
            </a:extLst>
          </p:cNvPr>
          <p:cNvSpPr>
            <a:spLocks noGrp="1"/>
          </p:cNvSpPr>
          <p:nvPr>
            <p:ph type="title"/>
          </p:nvPr>
        </p:nvSpPr>
        <p:spPr>
          <a:xfrm>
            <a:off x="1024128" y="4911819"/>
            <a:ext cx="9720072" cy="1499616"/>
          </a:xfrm>
        </p:spPr>
        <p:txBody>
          <a:bodyPr>
            <a:normAutofit/>
          </a:bodyPr>
          <a:lstStyle/>
          <a:p>
            <a:r>
              <a:rPr lang="en-US">
                <a:solidFill>
                  <a:srgbClr val="FFFFFF"/>
                </a:solidFill>
              </a:rPr>
              <a:t>Features / Pillars of the OOP</a:t>
            </a:r>
          </a:p>
        </p:txBody>
      </p:sp>
      <p:sp>
        <p:nvSpPr>
          <p:cNvPr id="9" name="Content Placeholder 8">
            <a:extLst>
              <a:ext uri="{FF2B5EF4-FFF2-40B4-BE49-F238E27FC236}">
                <a16:creationId xmlns:a16="http://schemas.microsoft.com/office/drawing/2014/main" xmlns="" id="{B909C5BE-7456-4A5E-B815-AB50D66556B4}"/>
              </a:ext>
            </a:extLst>
          </p:cNvPr>
          <p:cNvSpPr>
            <a:spLocks noGrp="1"/>
          </p:cNvSpPr>
          <p:nvPr>
            <p:ph idx="1"/>
          </p:nvPr>
        </p:nvSpPr>
        <p:spPr>
          <a:xfrm>
            <a:off x="1024129" y="643467"/>
            <a:ext cx="4750138" cy="3606798"/>
          </a:xfrm>
        </p:spPr>
        <p:txBody>
          <a:bodyPr anchor="ctr">
            <a:normAutofit/>
          </a:bodyPr>
          <a:lstStyle/>
          <a:p>
            <a:r>
              <a:rPr lang="en-US" sz="3600" dirty="0"/>
              <a:t>1. Abstraction</a:t>
            </a:r>
          </a:p>
          <a:p>
            <a:r>
              <a:rPr lang="en-US" sz="3600" dirty="0"/>
              <a:t>2. Encapsulation</a:t>
            </a:r>
          </a:p>
          <a:p>
            <a:r>
              <a:rPr lang="en-US" sz="3600" dirty="0"/>
              <a:t>3. Inheritance</a:t>
            </a:r>
          </a:p>
          <a:p>
            <a:r>
              <a:rPr lang="en-US" sz="3600" dirty="0"/>
              <a:t>4. Polymorphism</a:t>
            </a:r>
          </a:p>
        </p:txBody>
      </p:sp>
      <p:pic>
        <p:nvPicPr>
          <p:cNvPr id="5" name="Content Placeholder 4">
            <a:extLst>
              <a:ext uri="{FF2B5EF4-FFF2-40B4-BE49-F238E27FC236}">
                <a16:creationId xmlns:a16="http://schemas.microsoft.com/office/drawing/2014/main" xmlns="" id="{EC82E175-A322-4FFB-B4D5-B2E6436FC610}"/>
              </a:ext>
            </a:extLst>
          </p:cNvPr>
          <p:cNvPicPr>
            <a:picLocks noChangeAspect="1"/>
          </p:cNvPicPr>
          <p:nvPr/>
        </p:nvPicPr>
        <p:blipFill>
          <a:blip r:embed="rId2"/>
          <a:stretch>
            <a:fillRect/>
          </a:stretch>
        </p:blipFill>
        <p:spPr>
          <a:xfrm>
            <a:off x="7078050" y="643467"/>
            <a:ext cx="3426458" cy="3606798"/>
          </a:xfrm>
          <a:prstGeom prst="rect">
            <a:avLst/>
          </a:prstGeom>
        </p:spPr>
      </p:pic>
      <p:cxnSp>
        <p:nvCxnSpPr>
          <p:cNvPr id="16" name="Straight Connector 15">
            <a:extLst>
              <a:ext uri="{FF2B5EF4-FFF2-40B4-BE49-F238E27FC236}">
                <a16:creationId xmlns:a16="http://schemas.microsoft.com/office/drawing/2014/main" xmlns="" id="{A61721DD-D110-44EE-82A7-D56AB687E61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62000" y="5204427"/>
            <a:ext cx="0" cy="91440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624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037AE9-CCAC-482F-A254-8139F68754B5}"/>
              </a:ext>
            </a:extLst>
          </p:cNvPr>
          <p:cNvSpPr>
            <a:spLocks noGrp="1"/>
          </p:cNvSpPr>
          <p:nvPr>
            <p:ph type="title"/>
          </p:nvPr>
        </p:nvSpPr>
        <p:spPr/>
        <p:txBody>
          <a:bodyPr/>
          <a:lstStyle/>
          <a:p>
            <a:r>
              <a:rPr lang="en-US" dirty="0"/>
              <a:t>1. Abstraction</a:t>
            </a:r>
          </a:p>
        </p:txBody>
      </p:sp>
      <p:sp>
        <p:nvSpPr>
          <p:cNvPr id="3" name="Content Placeholder 2">
            <a:extLst>
              <a:ext uri="{FF2B5EF4-FFF2-40B4-BE49-F238E27FC236}">
                <a16:creationId xmlns:a16="http://schemas.microsoft.com/office/drawing/2014/main" xmlns="" id="{46BBFFF7-C4A5-4B42-8611-852FE473DE4F}"/>
              </a:ext>
            </a:extLst>
          </p:cNvPr>
          <p:cNvSpPr>
            <a:spLocks noGrp="1"/>
          </p:cNvSpPr>
          <p:nvPr>
            <p:ph idx="1"/>
          </p:nvPr>
        </p:nvSpPr>
        <p:spPr>
          <a:xfrm>
            <a:off x="1024128" y="2084832"/>
            <a:ext cx="10226578" cy="4224528"/>
          </a:xfrm>
        </p:spPr>
        <p:txBody>
          <a:bodyPr/>
          <a:lstStyle/>
          <a:p>
            <a:pPr algn="just">
              <a:buFont typeface="Arial" panose="020B0604020202020204" pitchFamily="34" charset="0"/>
              <a:buChar char="•"/>
            </a:pPr>
            <a:r>
              <a:rPr lang="en-US" dirty="0"/>
              <a:t> Abstraction is a process where you show only “relevant” data and “hide” unnecessary details of an object from the user. </a:t>
            </a:r>
          </a:p>
          <a:p>
            <a:pPr algn="just">
              <a:buFont typeface="Arial" panose="020B0604020202020204" pitchFamily="34" charset="0"/>
              <a:buChar char="•"/>
            </a:pPr>
            <a:r>
              <a:rPr lang="en-US" dirty="0"/>
              <a:t>For example, when you login to your Amazon account online, you enter your </a:t>
            </a:r>
            <a:r>
              <a:rPr lang="en-US" dirty="0" err="1"/>
              <a:t>user_id</a:t>
            </a:r>
            <a:r>
              <a:rPr lang="en-US" dirty="0"/>
              <a:t> and password and press login, what happens when you press login, how the input data sent to amazon server, how it gets verified is all abstracted away from the you.</a:t>
            </a:r>
          </a:p>
          <a:p>
            <a:pPr algn="just">
              <a:buFont typeface="Arial" panose="020B0604020202020204" pitchFamily="34" charset="0"/>
              <a:buChar char="•"/>
            </a:pPr>
            <a:r>
              <a:rPr lang="en-US" dirty="0"/>
              <a:t>Another example of abstraction: A car in itself is a well-defined object, which is composed of several other smaller objects like a gearing system, steering mechanism, engine, which are again have their own subsystems. But for humans car is a one single object, which can be managed by the help of its subsystems, even if their inner details are unknown</a:t>
            </a:r>
          </a:p>
        </p:txBody>
      </p:sp>
    </p:spTree>
    <p:extLst>
      <p:ext uri="{BB962C8B-B14F-4D97-AF65-F5344CB8AC3E}">
        <p14:creationId xmlns:p14="http://schemas.microsoft.com/office/powerpoint/2010/main" val="1082952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037AE9-CCAC-482F-A254-8139F68754B5}"/>
              </a:ext>
            </a:extLst>
          </p:cNvPr>
          <p:cNvSpPr>
            <a:spLocks noGrp="1"/>
          </p:cNvSpPr>
          <p:nvPr>
            <p:ph type="title"/>
          </p:nvPr>
        </p:nvSpPr>
        <p:spPr/>
        <p:txBody>
          <a:bodyPr/>
          <a:lstStyle/>
          <a:p>
            <a:r>
              <a:rPr lang="en-US" dirty="0"/>
              <a:t>2. Encapsulation</a:t>
            </a:r>
          </a:p>
        </p:txBody>
      </p:sp>
      <p:sp>
        <p:nvSpPr>
          <p:cNvPr id="3" name="Content Placeholder 2">
            <a:extLst>
              <a:ext uri="{FF2B5EF4-FFF2-40B4-BE49-F238E27FC236}">
                <a16:creationId xmlns:a16="http://schemas.microsoft.com/office/drawing/2014/main" xmlns="" id="{46BBFFF7-C4A5-4B42-8611-852FE473DE4F}"/>
              </a:ext>
            </a:extLst>
          </p:cNvPr>
          <p:cNvSpPr>
            <a:spLocks noGrp="1"/>
          </p:cNvSpPr>
          <p:nvPr>
            <p:ph idx="1"/>
          </p:nvPr>
        </p:nvSpPr>
        <p:spPr>
          <a:xfrm>
            <a:off x="676834" y="1936377"/>
            <a:ext cx="10116672" cy="4534348"/>
          </a:xfrm>
        </p:spPr>
        <p:txBody>
          <a:bodyPr>
            <a:noAutofit/>
          </a:bodyPr>
          <a:lstStyle/>
          <a:p>
            <a:pPr marL="0" indent="0" algn="just">
              <a:buNone/>
            </a:pPr>
            <a:r>
              <a:rPr lang="en-US" sz="2400" dirty="0"/>
              <a:t>Encapsulation is:</a:t>
            </a:r>
          </a:p>
          <a:p>
            <a:pPr algn="just">
              <a:buFont typeface="Arial" panose="020B0604020202020204" pitchFamily="34" charset="0"/>
              <a:buChar char="•"/>
            </a:pPr>
            <a:r>
              <a:rPr lang="en-US" sz="2400" dirty="0"/>
              <a:t> Binding the data with the code that manipulates it.</a:t>
            </a:r>
          </a:p>
          <a:p>
            <a:pPr algn="just">
              <a:buFont typeface="Arial" panose="020B0604020202020204" pitchFamily="34" charset="0"/>
              <a:buChar char="•"/>
            </a:pPr>
            <a:r>
              <a:rPr lang="en-US" sz="2400" dirty="0"/>
              <a:t> It keeps the data and the code safe from external interference</a:t>
            </a:r>
          </a:p>
          <a:p>
            <a:pPr algn="just">
              <a:buFont typeface="Arial" panose="020B0604020202020204" pitchFamily="34" charset="0"/>
              <a:buChar char="•"/>
            </a:pPr>
            <a:r>
              <a:rPr lang="en-US" sz="2400" dirty="0"/>
              <a:t> Looking at the example of a power steering mechanism of a car. Power steering of a car is a complex system, which internally have lots of components tightly coupled together, they work synchronously to turn the car in the desired direction. It even controls the power delivered by the engine to the steering wheel. But to the external world there is only one interface is available and rest of the complexity is hidden. Moreover, the steering unit in itself is complete and independent. It does not affect the functioning of any other mechanism.</a:t>
            </a:r>
          </a:p>
        </p:txBody>
      </p:sp>
    </p:spTree>
    <p:extLst>
      <p:ext uri="{BB962C8B-B14F-4D97-AF65-F5344CB8AC3E}">
        <p14:creationId xmlns:p14="http://schemas.microsoft.com/office/powerpoint/2010/main" val="1878265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037AE9-CCAC-482F-A254-8139F68754B5}"/>
              </a:ext>
            </a:extLst>
          </p:cNvPr>
          <p:cNvSpPr>
            <a:spLocks noGrp="1"/>
          </p:cNvSpPr>
          <p:nvPr>
            <p:ph type="title"/>
          </p:nvPr>
        </p:nvSpPr>
        <p:spPr/>
        <p:txBody>
          <a:bodyPr/>
          <a:lstStyle/>
          <a:p>
            <a:r>
              <a:rPr lang="en-US" dirty="0"/>
              <a:t>3. Inheritance</a:t>
            </a:r>
          </a:p>
        </p:txBody>
      </p:sp>
      <p:sp>
        <p:nvSpPr>
          <p:cNvPr id="6" name="Content Placeholder 5">
            <a:extLst>
              <a:ext uri="{FF2B5EF4-FFF2-40B4-BE49-F238E27FC236}">
                <a16:creationId xmlns:a16="http://schemas.microsoft.com/office/drawing/2014/main" xmlns="" id="{024908EB-464F-4BD6-A817-17045A6B6E1A}"/>
              </a:ext>
            </a:extLst>
          </p:cNvPr>
          <p:cNvSpPr>
            <a:spLocks noGrp="1"/>
          </p:cNvSpPr>
          <p:nvPr>
            <p:ph idx="1"/>
          </p:nvPr>
        </p:nvSpPr>
        <p:spPr>
          <a:xfrm>
            <a:off x="1024128" y="1953589"/>
            <a:ext cx="10098742" cy="4319195"/>
          </a:xfrm>
        </p:spPr>
        <p:txBody>
          <a:bodyPr>
            <a:normAutofit/>
          </a:bodyPr>
          <a:lstStyle/>
          <a:p>
            <a:pPr lvl="0" eaLnBrk="0" fontAlgn="base" hangingPunct="0">
              <a:lnSpc>
                <a:spcPct val="100000"/>
              </a:lnSpc>
              <a:spcBef>
                <a:spcPct val="0"/>
              </a:spcBef>
              <a:spcAft>
                <a:spcPct val="0"/>
              </a:spcAft>
              <a:buSzTx/>
              <a:buFont typeface="Arial" panose="020B0604020202020204" pitchFamily="34" charset="0"/>
              <a:buChar char="•"/>
            </a:pPr>
            <a:r>
              <a:rPr lang="en-US" altLang="en-US" dirty="0">
                <a:solidFill>
                  <a:srgbClr val="222426"/>
                </a:solidFill>
              </a:rPr>
              <a:t> Inheritance is the mechanism by which an object acquires the some/all properties of another object.</a:t>
            </a:r>
          </a:p>
          <a:p>
            <a:pPr lvl="0" eaLnBrk="0" fontAlgn="base" hangingPunct="0">
              <a:lnSpc>
                <a:spcPct val="100000"/>
              </a:lnSpc>
              <a:spcBef>
                <a:spcPct val="0"/>
              </a:spcBef>
              <a:spcAft>
                <a:spcPct val="0"/>
              </a:spcAft>
              <a:buSzTx/>
              <a:buFont typeface="Arial" panose="020B0604020202020204" pitchFamily="34" charset="0"/>
              <a:buChar char="•"/>
            </a:pPr>
            <a:r>
              <a:rPr lang="en-US" altLang="en-US" dirty="0">
                <a:solidFill>
                  <a:srgbClr val="222426"/>
                </a:solidFill>
              </a:rPr>
              <a:t> It supports the concept of hierarchical classification.</a:t>
            </a:r>
          </a:p>
          <a:p>
            <a:pPr lvl="0" eaLnBrk="0" fontAlgn="base" hangingPunct="0">
              <a:lnSpc>
                <a:spcPct val="100000"/>
              </a:lnSpc>
              <a:spcBef>
                <a:spcPct val="0"/>
              </a:spcBef>
              <a:spcAft>
                <a:spcPct val="0"/>
              </a:spcAft>
              <a:buSzTx/>
              <a:buFont typeface="Arial" panose="020B0604020202020204" pitchFamily="34" charset="0"/>
              <a:buChar char="•"/>
            </a:pPr>
            <a:r>
              <a:rPr lang="en-US" altLang="en-US" dirty="0">
                <a:solidFill>
                  <a:srgbClr val="222426"/>
                </a:solidFill>
              </a:rPr>
              <a:t> For example: Car is a four wheeler vehicle so assume that we have a class </a:t>
            </a:r>
            <a:r>
              <a:rPr lang="en-US" altLang="en-US" dirty="0" err="1">
                <a:solidFill>
                  <a:srgbClr val="222426"/>
                </a:solidFill>
              </a:rPr>
              <a:t>FourWheeler</a:t>
            </a:r>
            <a:r>
              <a:rPr lang="en-US" altLang="en-US" dirty="0">
                <a:solidFill>
                  <a:srgbClr val="222426"/>
                </a:solidFill>
              </a:rPr>
              <a:t> and a sub class of it named Car. Here Car acquires the properties of a class </a:t>
            </a:r>
            <a:r>
              <a:rPr lang="en-US" altLang="en-US" dirty="0" err="1">
                <a:solidFill>
                  <a:srgbClr val="222426"/>
                </a:solidFill>
              </a:rPr>
              <a:t>FourWheeler</a:t>
            </a:r>
            <a:r>
              <a:rPr lang="en-US" altLang="en-US" dirty="0">
                <a:solidFill>
                  <a:srgbClr val="222426"/>
                </a:solidFill>
              </a:rPr>
              <a:t>. Other classifications could be a jeep, tempo, van etc. </a:t>
            </a:r>
            <a:r>
              <a:rPr lang="en-US" altLang="en-US" dirty="0" err="1">
                <a:solidFill>
                  <a:srgbClr val="222426"/>
                </a:solidFill>
              </a:rPr>
              <a:t>FourWheeler</a:t>
            </a:r>
            <a:r>
              <a:rPr lang="en-US" altLang="en-US" dirty="0">
                <a:solidFill>
                  <a:srgbClr val="222426"/>
                </a:solidFill>
              </a:rPr>
              <a:t> defines a class of vehicles that have four wheels, and specific range of engine power, load carrying capacity etc. Car (termed as a sub-class) acquires these properties from </a:t>
            </a:r>
            <a:r>
              <a:rPr lang="en-US" altLang="en-US" dirty="0" err="1">
                <a:solidFill>
                  <a:srgbClr val="222426"/>
                </a:solidFill>
              </a:rPr>
              <a:t>FourWheeler</a:t>
            </a:r>
            <a:r>
              <a:rPr lang="en-US" altLang="en-US" dirty="0">
                <a:solidFill>
                  <a:srgbClr val="222426"/>
                </a:solidFill>
              </a:rPr>
              <a:t>, and has some specific properties, which are different from other classifications of </a:t>
            </a:r>
            <a:r>
              <a:rPr lang="en-US" altLang="en-US" dirty="0" err="1">
                <a:solidFill>
                  <a:srgbClr val="222426"/>
                </a:solidFill>
              </a:rPr>
              <a:t>FourWheeler</a:t>
            </a:r>
            <a:r>
              <a:rPr lang="en-US" altLang="en-US" dirty="0">
                <a:solidFill>
                  <a:srgbClr val="222426"/>
                </a:solidFill>
              </a:rPr>
              <a:t>, such as luxury, comfort, shape, size, usage etc.</a:t>
            </a:r>
            <a:endParaRPr lang="en-US" altLang="en-US"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514431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037AE9-CCAC-482F-A254-8139F68754B5}"/>
              </a:ext>
            </a:extLst>
          </p:cNvPr>
          <p:cNvSpPr>
            <a:spLocks noGrp="1"/>
          </p:cNvSpPr>
          <p:nvPr>
            <p:ph type="title"/>
          </p:nvPr>
        </p:nvSpPr>
        <p:spPr/>
        <p:txBody>
          <a:bodyPr/>
          <a:lstStyle/>
          <a:p>
            <a:r>
              <a:rPr lang="en-US" dirty="0"/>
              <a:t>4. Polymorphism</a:t>
            </a:r>
          </a:p>
        </p:txBody>
      </p:sp>
      <p:sp>
        <p:nvSpPr>
          <p:cNvPr id="3" name="Content Placeholder 2">
            <a:extLst>
              <a:ext uri="{FF2B5EF4-FFF2-40B4-BE49-F238E27FC236}">
                <a16:creationId xmlns:a16="http://schemas.microsoft.com/office/drawing/2014/main" xmlns="" id="{46BBFFF7-C4A5-4B42-8611-852FE473DE4F}"/>
              </a:ext>
            </a:extLst>
          </p:cNvPr>
          <p:cNvSpPr>
            <a:spLocks noGrp="1"/>
          </p:cNvSpPr>
          <p:nvPr>
            <p:ph idx="1"/>
          </p:nvPr>
        </p:nvSpPr>
        <p:spPr>
          <a:xfrm>
            <a:off x="629681" y="2084832"/>
            <a:ext cx="9720073" cy="4023360"/>
          </a:xfrm>
        </p:spPr>
        <p:txBody>
          <a:bodyPr>
            <a:normAutofit fontScale="92500" lnSpcReduction="20000"/>
          </a:bodyPr>
          <a:lstStyle/>
          <a:p>
            <a:pPr>
              <a:buFont typeface="Arial" panose="020B0604020202020204" pitchFamily="34" charset="0"/>
              <a:buChar char="•"/>
            </a:pPr>
            <a:r>
              <a:rPr lang="en-US" sz="2400" dirty="0"/>
              <a:t> Polymorphism means to process objects differently based on their data type.</a:t>
            </a:r>
          </a:p>
          <a:p>
            <a:pPr>
              <a:buFont typeface="Arial" panose="020B0604020202020204" pitchFamily="34" charset="0"/>
              <a:buChar char="•"/>
            </a:pPr>
            <a:r>
              <a:rPr lang="en-US" sz="2400" dirty="0"/>
              <a:t> In other words it means, one method with multiple implementation, for a certain class of action. And which implementation to be used is decided at runtime depending upon the situation (i.e., data type of the object)</a:t>
            </a:r>
          </a:p>
          <a:p>
            <a:pPr>
              <a:buFont typeface="Arial" panose="020B0604020202020204" pitchFamily="34" charset="0"/>
              <a:buChar char="•"/>
            </a:pPr>
            <a:r>
              <a:rPr lang="en-US" sz="2400" dirty="0"/>
              <a:t> This can be implemented by designing a generic interface, which provides generic methods for a certain class of action and there can be multiple classes, which provides the implementation of these generic methods.</a:t>
            </a:r>
          </a:p>
          <a:p>
            <a:pPr>
              <a:buFont typeface="Arial" panose="020B0604020202020204" pitchFamily="34" charset="0"/>
              <a:buChar char="•"/>
            </a:pPr>
            <a:r>
              <a:rPr lang="en-US" sz="2400" b="1" dirty="0"/>
              <a:t> Overloading</a:t>
            </a:r>
            <a:r>
              <a:rPr lang="en-US" sz="2400" dirty="0"/>
              <a:t> in simple words means more than one method having the same method name that behaves differently based on the arguments passed while calling the method. This called static because, which method to be invoked is decided at the time of compilation</a:t>
            </a:r>
          </a:p>
          <a:p>
            <a:pPr>
              <a:buFont typeface="Arial" panose="020B0604020202020204" pitchFamily="34" charset="0"/>
              <a:buChar char="•"/>
            </a:pPr>
            <a:r>
              <a:rPr lang="en-US" sz="2400" b="1" dirty="0"/>
              <a:t> Overriding</a:t>
            </a:r>
            <a:r>
              <a:rPr lang="en-US" sz="2400" dirty="0"/>
              <a:t> means a derived class is implementing a method of its super class. The call to </a:t>
            </a:r>
            <a:r>
              <a:rPr lang="en-US" sz="2400" dirty="0" err="1"/>
              <a:t>overriden</a:t>
            </a:r>
            <a:r>
              <a:rPr lang="en-US" sz="2400" dirty="0"/>
              <a:t> method is resolved at runtime, thus called runtime polymorphism</a:t>
            </a:r>
          </a:p>
          <a:p>
            <a:pPr>
              <a:buFont typeface="Arial" panose="020B0604020202020204" pitchFamily="34" charset="0"/>
              <a:buChar char="•"/>
            </a:pPr>
            <a:endParaRPr lang="en-US" sz="2400" dirty="0"/>
          </a:p>
        </p:txBody>
      </p:sp>
    </p:spTree>
    <p:extLst>
      <p:ext uri="{BB962C8B-B14F-4D97-AF65-F5344CB8AC3E}">
        <p14:creationId xmlns:p14="http://schemas.microsoft.com/office/powerpoint/2010/main" val="3190988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13</TotalTime>
  <Words>311</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Tw Cen MT</vt:lpstr>
      <vt:lpstr>Tw Cen MT Condensed</vt:lpstr>
      <vt:lpstr>Wingdings 3</vt:lpstr>
      <vt:lpstr>Integral</vt:lpstr>
      <vt:lpstr>Flutter Development Part Six</vt:lpstr>
      <vt:lpstr>Object Oriented Programming</vt:lpstr>
      <vt:lpstr>Features / Pillars of the OOP</vt:lpstr>
      <vt:lpstr>1. Abstraction</vt:lpstr>
      <vt:lpstr>2. Encapsulation</vt:lpstr>
      <vt:lpstr>3. Inheritance</vt:lpstr>
      <vt:lpstr>4. Polymorphism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Flutter Development Part Six</dc:title>
  <dc:creator>Manish Tuladhar</dc:creator>
  <cp:lastModifiedBy>samip Gnyawali</cp:lastModifiedBy>
  <cp:revision>7</cp:revision>
  <dcterms:created xsi:type="dcterms:W3CDTF">2020-01-03T03:27:31Z</dcterms:created>
  <dcterms:modified xsi:type="dcterms:W3CDTF">2024-03-24T03:50:30Z</dcterms:modified>
</cp:coreProperties>
</file>