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3" r:id="rId3"/>
    <p:sldId id="258" r:id="rId4"/>
    <p:sldId id="260" r:id="rId5"/>
    <p:sldId id="261" r:id="rId6"/>
    <p:sldId id="262" r:id="rId7"/>
    <p:sldId id="26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953DAA1-C7C4-4193-A5C0-70436A1DDF76}">
          <p14:sldIdLst>
            <p14:sldId id="257"/>
          </p14:sldIdLst>
        </p14:section>
        <p14:section name="Content" id="{034CAA92-9CBD-479B-8A90-E8D26517B10E}">
          <p14:sldIdLst>
            <p14:sldId id="263"/>
            <p14:sldId id="258"/>
            <p14:sldId id="260"/>
            <p14:sldId id="261"/>
            <p14:sldId id="262"/>
            <p14:sldId id="26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840D445-132E-438A-9D9D-AD3EB0FE5A4E}" type="datetimeFigureOut">
              <a:rPr lang="en-US" smtClean="0"/>
              <a:t>3/24/2024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A468A7-4019-4B54-9D30-0D41A75134C7}"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0431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40D445-132E-438A-9D9D-AD3EB0FE5A4E}" type="datetimeFigureOut">
              <a:rPr lang="en-US" smtClean="0"/>
              <a:t>3/24/2024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A468A7-4019-4B54-9D30-0D41A75134C7}" type="slidenum">
              <a:rPr lang="en-US" smtClean="0"/>
              <a:t>‹#›</a:t>
            </a:fld>
            <a:endParaRPr lang="en-US"/>
          </a:p>
        </p:txBody>
      </p:sp>
    </p:spTree>
    <p:extLst>
      <p:ext uri="{BB962C8B-B14F-4D97-AF65-F5344CB8AC3E}">
        <p14:creationId xmlns:p14="http://schemas.microsoft.com/office/powerpoint/2010/main" val="2498371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40D445-132E-438A-9D9D-AD3EB0FE5A4E}" type="datetimeFigureOut">
              <a:rPr lang="en-US" smtClean="0"/>
              <a:t>3/24/2024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A468A7-4019-4B54-9D30-0D41A75134C7}"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1565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40D445-132E-438A-9D9D-AD3EB0FE5A4E}" type="datetimeFigureOut">
              <a:rPr lang="en-US" smtClean="0"/>
              <a:t>3/24/2024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A468A7-4019-4B54-9D30-0D41A75134C7}" type="slidenum">
              <a:rPr lang="en-US" smtClean="0"/>
              <a:t>‹#›</a:t>
            </a:fld>
            <a:endParaRPr lang="en-US"/>
          </a:p>
        </p:txBody>
      </p:sp>
    </p:spTree>
    <p:extLst>
      <p:ext uri="{BB962C8B-B14F-4D97-AF65-F5344CB8AC3E}">
        <p14:creationId xmlns:p14="http://schemas.microsoft.com/office/powerpoint/2010/main" val="1138684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40D445-132E-438A-9D9D-AD3EB0FE5A4E}" type="datetimeFigureOut">
              <a:rPr lang="en-US" smtClean="0"/>
              <a:t>3/24/2024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A468A7-4019-4B54-9D30-0D41A75134C7}"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944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40D445-132E-438A-9D9D-AD3EB0FE5A4E}" type="datetimeFigureOut">
              <a:rPr lang="en-US" smtClean="0"/>
              <a:t>3/24/2024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A468A7-4019-4B54-9D30-0D41A75134C7}" type="slidenum">
              <a:rPr lang="en-US" smtClean="0"/>
              <a:t>‹#›</a:t>
            </a:fld>
            <a:endParaRPr lang="en-US"/>
          </a:p>
        </p:txBody>
      </p:sp>
    </p:spTree>
    <p:extLst>
      <p:ext uri="{BB962C8B-B14F-4D97-AF65-F5344CB8AC3E}">
        <p14:creationId xmlns:p14="http://schemas.microsoft.com/office/powerpoint/2010/main" val="1699251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840D445-132E-438A-9D9D-AD3EB0FE5A4E}" type="datetimeFigureOut">
              <a:rPr lang="en-US" smtClean="0"/>
              <a:t>3/24/2024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A468A7-4019-4B54-9D30-0D41A75134C7}" type="slidenum">
              <a:rPr lang="en-US" smtClean="0"/>
              <a:t>‹#›</a:t>
            </a:fld>
            <a:endParaRPr lang="en-US"/>
          </a:p>
        </p:txBody>
      </p:sp>
    </p:spTree>
    <p:extLst>
      <p:ext uri="{BB962C8B-B14F-4D97-AF65-F5344CB8AC3E}">
        <p14:creationId xmlns:p14="http://schemas.microsoft.com/office/powerpoint/2010/main" val="211422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840D445-132E-438A-9D9D-AD3EB0FE5A4E}" type="datetimeFigureOut">
              <a:rPr lang="en-US" smtClean="0"/>
              <a:t>3/24/2024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A468A7-4019-4B54-9D30-0D41A75134C7}" type="slidenum">
              <a:rPr lang="en-US" smtClean="0"/>
              <a:t>‹#›</a:t>
            </a:fld>
            <a:endParaRPr lang="en-US"/>
          </a:p>
        </p:txBody>
      </p:sp>
    </p:spTree>
    <p:extLst>
      <p:ext uri="{BB962C8B-B14F-4D97-AF65-F5344CB8AC3E}">
        <p14:creationId xmlns:p14="http://schemas.microsoft.com/office/powerpoint/2010/main" val="2827896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40D445-132E-438A-9D9D-AD3EB0FE5A4E}" type="datetimeFigureOut">
              <a:rPr lang="en-US" smtClean="0"/>
              <a:t>3/24/2024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A468A7-4019-4B54-9D30-0D41A75134C7}" type="slidenum">
              <a:rPr lang="en-US" smtClean="0"/>
              <a:t>‹#›</a:t>
            </a:fld>
            <a:endParaRPr lang="en-US"/>
          </a:p>
        </p:txBody>
      </p:sp>
    </p:spTree>
    <p:extLst>
      <p:ext uri="{BB962C8B-B14F-4D97-AF65-F5344CB8AC3E}">
        <p14:creationId xmlns:p14="http://schemas.microsoft.com/office/powerpoint/2010/main" val="3397706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40D445-132E-438A-9D9D-AD3EB0FE5A4E}" type="datetimeFigureOut">
              <a:rPr lang="en-US" smtClean="0"/>
              <a:t>3/24/2024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A468A7-4019-4B54-9D30-0D41A75134C7}" type="slidenum">
              <a:rPr lang="en-US" smtClean="0"/>
              <a:t>‹#›</a:t>
            </a:fld>
            <a:endParaRPr lang="en-US"/>
          </a:p>
        </p:txBody>
      </p:sp>
    </p:spTree>
    <p:extLst>
      <p:ext uri="{BB962C8B-B14F-4D97-AF65-F5344CB8AC3E}">
        <p14:creationId xmlns:p14="http://schemas.microsoft.com/office/powerpoint/2010/main" val="2921879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840D445-132E-438A-9D9D-AD3EB0FE5A4E}" type="datetimeFigureOut">
              <a:rPr lang="en-US" smtClean="0"/>
              <a:t>3/24/2024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A468A7-4019-4B54-9D30-0D41A75134C7}"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4992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840D445-132E-438A-9D9D-AD3EB0FE5A4E}" type="datetimeFigureOut">
              <a:rPr lang="en-US" smtClean="0"/>
              <a:t>3/24/2024</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4A468A7-4019-4B54-9D30-0D41A75134C7}"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23586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42DD0C21-8FEE-4C18-8789-CC8ABE206F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A4B51757-7607-4CEA-A0EE-3C5BDC2C1C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571998"/>
            <a:ext cx="12188952"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80AA05CE-6195-44B9-AFD6-638F2DD67078}"/>
              </a:ext>
            </a:extLst>
          </p:cNvPr>
          <p:cNvSpPr>
            <a:spLocks noGrp="1"/>
          </p:cNvSpPr>
          <p:nvPr>
            <p:ph type="ctrTitle"/>
          </p:nvPr>
        </p:nvSpPr>
        <p:spPr>
          <a:xfrm>
            <a:off x="457200" y="4960137"/>
            <a:ext cx="7772400" cy="1463040"/>
          </a:xfrm>
        </p:spPr>
        <p:txBody>
          <a:bodyPr>
            <a:normAutofit/>
          </a:bodyPr>
          <a:lstStyle/>
          <a:p>
            <a:r>
              <a:rPr lang="en-US" dirty="0">
                <a:solidFill>
                  <a:srgbClr val="FFFFFF"/>
                </a:solidFill>
              </a:rPr>
              <a:t>Flutter Development</a:t>
            </a:r>
            <a:br>
              <a:rPr lang="en-US" dirty="0">
                <a:solidFill>
                  <a:srgbClr val="FFFFFF"/>
                </a:solidFill>
              </a:rPr>
            </a:br>
            <a:r>
              <a:rPr lang="en-US" dirty="0">
                <a:solidFill>
                  <a:srgbClr val="FFFFFF"/>
                </a:solidFill>
              </a:rPr>
              <a:t>Part SEVEN</a:t>
            </a:r>
          </a:p>
        </p:txBody>
      </p:sp>
      <p:sp>
        <p:nvSpPr>
          <p:cNvPr id="3" name="Subtitle 2">
            <a:extLst>
              <a:ext uri="{FF2B5EF4-FFF2-40B4-BE49-F238E27FC236}">
                <a16:creationId xmlns:a16="http://schemas.microsoft.com/office/drawing/2014/main" xmlns="" id="{38D12EF9-E253-4D0F-9888-432F0DDA16AA}"/>
              </a:ext>
            </a:extLst>
          </p:cNvPr>
          <p:cNvSpPr>
            <a:spLocks noGrp="1"/>
          </p:cNvSpPr>
          <p:nvPr>
            <p:ph type="subTitle" idx="1"/>
          </p:nvPr>
        </p:nvSpPr>
        <p:spPr>
          <a:xfrm>
            <a:off x="8610600" y="4960137"/>
            <a:ext cx="3200400" cy="1463040"/>
          </a:xfrm>
        </p:spPr>
        <p:txBody>
          <a:bodyPr>
            <a:normAutofit/>
          </a:bodyPr>
          <a:lstStyle/>
          <a:p>
            <a:endParaRPr lang="en-US" dirty="0">
              <a:solidFill>
                <a:srgbClr val="FFFFFF"/>
              </a:solidFill>
            </a:endParaRPr>
          </a:p>
        </p:txBody>
      </p:sp>
      <p:pic>
        <p:nvPicPr>
          <p:cNvPr id="4" name="Picture 3" descr="A close up of a computer&#10;&#10;Description automatically generated">
            <a:extLst>
              <a:ext uri="{FF2B5EF4-FFF2-40B4-BE49-F238E27FC236}">
                <a16:creationId xmlns:a16="http://schemas.microsoft.com/office/drawing/2014/main" xmlns="" id="{5A544106-1B2B-42AD-9E1F-82A2B2FF18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6640" y="640080"/>
            <a:ext cx="6612916" cy="3306457"/>
          </a:xfrm>
          <a:prstGeom prst="rect">
            <a:avLst/>
          </a:prstGeom>
        </p:spPr>
      </p:pic>
      <p:cxnSp>
        <p:nvCxnSpPr>
          <p:cNvPr id="13" name="Straight Connector 12">
            <a:extLst>
              <a:ext uri="{FF2B5EF4-FFF2-40B4-BE49-F238E27FC236}">
                <a16:creationId xmlns:a16="http://schemas.microsoft.com/office/drawing/2014/main" xmlns="" id="{FEF39256-F095-41C8-8707-6C1A665E8F2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8406507" y="5220212"/>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2578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39E4C68A-A4A9-48A4-9FF2-D2896B1EA0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1">
            <a:extLst>
              <a:ext uri="{FF2B5EF4-FFF2-40B4-BE49-F238E27FC236}">
                <a16:creationId xmlns:a16="http://schemas.microsoft.com/office/drawing/2014/main" xmlns="" id="{E2B9AEA5-52CB-49A6-AF8A-33502F291B9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xmlns="" id="{C2E8F4A0-4CCB-4FC5-820B-2B0E39EFFBEE}"/>
              </a:ext>
            </a:extLst>
          </p:cNvPr>
          <p:cNvSpPr>
            <a:spLocks noGrp="1"/>
          </p:cNvSpPr>
          <p:nvPr>
            <p:ph type="title"/>
          </p:nvPr>
        </p:nvSpPr>
        <p:spPr>
          <a:xfrm>
            <a:off x="284085" y="559293"/>
            <a:ext cx="4072603" cy="5494374"/>
          </a:xfrm>
        </p:spPr>
        <p:txBody>
          <a:bodyPr vert="horz" lIns="91440" tIns="45720" rIns="91440" bIns="45720" rtlCol="0">
            <a:normAutofit/>
          </a:bodyPr>
          <a:lstStyle/>
          <a:p>
            <a:pPr algn="ctr"/>
            <a:r>
              <a:rPr lang="en-US" sz="6000" dirty="0">
                <a:solidFill>
                  <a:srgbClr val="FFFFFF"/>
                </a:solidFill>
              </a:rPr>
              <a:t>synchronous Programming</a:t>
            </a:r>
          </a:p>
        </p:txBody>
      </p:sp>
      <p:sp>
        <p:nvSpPr>
          <p:cNvPr id="15" name="Content Placeholder 2">
            <a:extLst>
              <a:ext uri="{FF2B5EF4-FFF2-40B4-BE49-F238E27FC236}">
                <a16:creationId xmlns:a16="http://schemas.microsoft.com/office/drawing/2014/main" xmlns="" id="{431AF19E-192B-453B-8332-8CEDB952E3A2}"/>
              </a:ext>
            </a:extLst>
          </p:cNvPr>
          <p:cNvSpPr>
            <a:spLocks noGrp="1"/>
          </p:cNvSpPr>
          <p:nvPr>
            <p:ph idx="1"/>
          </p:nvPr>
        </p:nvSpPr>
        <p:spPr>
          <a:xfrm>
            <a:off x="4847208" y="284086"/>
            <a:ext cx="6729274" cy="6214368"/>
          </a:xfrm>
        </p:spPr>
        <p:txBody>
          <a:bodyPr vert="horz" lIns="45720" tIns="45720" rIns="45720" bIns="45720" rtlCol="0" anchor="ctr">
            <a:normAutofit/>
          </a:bodyPr>
          <a:lstStyle/>
          <a:p>
            <a:r>
              <a:rPr lang="en-US" sz="2400" dirty="0"/>
              <a:t>In computing, we say something is </a:t>
            </a:r>
            <a:r>
              <a:rPr lang="en-US" sz="2400" b="1" dirty="0"/>
              <a:t>synchronous</a:t>
            </a:r>
            <a:r>
              <a:rPr lang="en-US" sz="2400" dirty="0"/>
              <a:t> when it waits for an event to happen before continuing. A disadvantage in this approach is that if a part of the code takes too long to execute, the subsequent blocks, though unrelated, will be blocked from executing. </a:t>
            </a:r>
          </a:p>
          <a:p>
            <a:r>
              <a:rPr lang="en-US" sz="2400" dirty="0"/>
              <a:t>Example: Consider a webserver that must respond to multiple requests for a resource. A synchronous execution model will block every other user’s request till it finishes processing the current request. </a:t>
            </a:r>
          </a:p>
          <a:p>
            <a:r>
              <a:rPr lang="en-US" sz="2400" b="1" dirty="0"/>
              <a:t>Solution (Async): </a:t>
            </a:r>
            <a:r>
              <a:rPr lang="en-US" sz="2400" dirty="0"/>
              <a:t>In such a case, like that of a web server, every request must be independent of the others. This means, the webserver should not wait for the current request to finish executing before it responds to request from other users.</a:t>
            </a:r>
          </a:p>
        </p:txBody>
      </p:sp>
    </p:spTree>
    <p:extLst>
      <p:ext uri="{BB962C8B-B14F-4D97-AF65-F5344CB8AC3E}">
        <p14:creationId xmlns:p14="http://schemas.microsoft.com/office/powerpoint/2010/main" val="4118165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xmlns="" id="{B821C225-5C4D-4168-90AF-3D263D72CBA2}"/>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xmlns="" id="{39E4C68A-A4A9-48A4-9FF2-D2896B1EA0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E2B9AEA5-52CB-49A6-AF8A-33502F291B9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xmlns="" id="{C2E8F4A0-4CCB-4FC5-820B-2B0E39EFFBEE}"/>
              </a:ext>
            </a:extLst>
          </p:cNvPr>
          <p:cNvSpPr>
            <a:spLocks noGrp="1"/>
          </p:cNvSpPr>
          <p:nvPr>
            <p:ph type="title" idx="4294967295"/>
          </p:nvPr>
        </p:nvSpPr>
        <p:spPr>
          <a:xfrm>
            <a:off x="148804" y="826324"/>
            <a:ext cx="4356688" cy="5227343"/>
          </a:xfrm>
        </p:spPr>
        <p:txBody>
          <a:bodyPr vert="horz" lIns="91440" tIns="45720" rIns="91440" bIns="45720" rtlCol="0" anchor="ctr">
            <a:normAutofit/>
          </a:bodyPr>
          <a:lstStyle/>
          <a:p>
            <a:pPr algn="ctr"/>
            <a:r>
              <a:rPr lang="en-US" sz="6600" dirty="0">
                <a:solidFill>
                  <a:srgbClr val="FFFFFF"/>
                </a:solidFill>
              </a:rPr>
              <a:t>Asynchronous Programming</a:t>
            </a:r>
          </a:p>
        </p:txBody>
      </p:sp>
      <p:sp>
        <p:nvSpPr>
          <p:cNvPr id="3" name="Content Placeholder 2">
            <a:extLst>
              <a:ext uri="{FF2B5EF4-FFF2-40B4-BE49-F238E27FC236}">
                <a16:creationId xmlns:a16="http://schemas.microsoft.com/office/drawing/2014/main" xmlns="" id="{431AF19E-192B-453B-8332-8CEDB952E3A2}"/>
              </a:ext>
            </a:extLst>
          </p:cNvPr>
          <p:cNvSpPr>
            <a:spLocks noGrp="1"/>
          </p:cNvSpPr>
          <p:nvPr>
            <p:ph idx="4294967295"/>
          </p:nvPr>
        </p:nvSpPr>
        <p:spPr>
          <a:xfrm>
            <a:off x="4980654" y="317376"/>
            <a:ext cx="6626900" cy="6223247"/>
          </a:xfrm>
        </p:spPr>
        <p:txBody>
          <a:bodyPr vert="horz" lIns="45720" tIns="45720" rIns="45720" bIns="45720" rtlCol="0" anchor="ctr">
            <a:normAutofit/>
          </a:bodyPr>
          <a:lstStyle/>
          <a:p>
            <a:pPr algn="just"/>
            <a:r>
              <a:rPr lang="en-US" sz="2800" dirty="0"/>
              <a:t>An </a:t>
            </a:r>
            <a:r>
              <a:rPr lang="en-US" sz="2800" b="1" dirty="0"/>
              <a:t>asynchronous operation</a:t>
            </a:r>
            <a:r>
              <a:rPr lang="en-US" sz="2800" dirty="0"/>
              <a:t> executes in a thread, separate from the </a:t>
            </a:r>
            <a:r>
              <a:rPr lang="en-US" sz="2800" b="1" dirty="0"/>
              <a:t>main</a:t>
            </a:r>
            <a:r>
              <a:rPr lang="en-US" sz="2800" dirty="0"/>
              <a:t> application thread. </a:t>
            </a:r>
          </a:p>
          <a:p>
            <a:r>
              <a:rPr lang="en-US" sz="2800" dirty="0"/>
              <a:t>When an application calls a method to perform an operation asynchronously, the application can continue executing while the asynchronous method performs its task.</a:t>
            </a:r>
          </a:p>
        </p:txBody>
      </p:sp>
    </p:spTree>
    <p:extLst>
      <p:ext uri="{BB962C8B-B14F-4D97-AF65-F5344CB8AC3E}">
        <p14:creationId xmlns:p14="http://schemas.microsoft.com/office/powerpoint/2010/main" val="1085689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037AE9-CCAC-482F-A254-8139F68754B5}"/>
              </a:ext>
            </a:extLst>
          </p:cNvPr>
          <p:cNvSpPr>
            <a:spLocks noGrp="1"/>
          </p:cNvSpPr>
          <p:nvPr>
            <p:ph type="title"/>
          </p:nvPr>
        </p:nvSpPr>
        <p:spPr/>
        <p:txBody>
          <a:bodyPr/>
          <a:lstStyle/>
          <a:p>
            <a:r>
              <a:rPr lang="en-US" dirty="0"/>
              <a:t>Future</a:t>
            </a:r>
          </a:p>
        </p:txBody>
      </p:sp>
      <p:sp>
        <p:nvSpPr>
          <p:cNvPr id="3" name="Content Placeholder 2">
            <a:extLst>
              <a:ext uri="{FF2B5EF4-FFF2-40B4-BE49-F238E27FC236}">
                <a16:creationId xmlns:a16="http://schemas.microsoft.com/office/drawing/2014/main" xmlns="" id="{46BBFFF7-C4A5-4B42-8611-852FE473DE4F}"/>
              </a:ext>
            </a:extLst>
          </p:cNvPr>
          <p:cNvSpPr>
            <a:spLocks noGrp="1"/>
          </p:cNvSpPr>
          <p:nvPr>
            <p:ph idx="1"/>
          </p:nvPr>
        </p:nvSpPr>
        <p:spPr>
          <a:xfrm>
            <a:off x="773838" y="1935332"/>
            <a:ext cx="11086730" cy="4516071"/>
          </a:xfrm>
        </p:spPr>
        <p:txBody>
          <a:bodyPr>
            <a:normAutofit/>
          </a:bodyPr>
          <a:lstStyle/>
          <a:p>
            <a:pPr algn="just">
              <a:buFont typeface="Arial" panose="020B0604020202020204" pitchFamily="34" charset="0"/>
              <a:buChar char="•"/>
            </a:pPr>
            <a:r>
              <a:rPr lang="en-US" sz="2600" dirty="0"/>
              <a:t> The Dart community defines a Future as </a:t>
            </a:r>
            <a:r>
              <a:rPr lang="en-US" sz="2600" b="1" dirty="0"/>
              <a:t>"a means for getting a value sometime in the future." </a:t>
            </a:r>
            <a:r>
              <a:rPr lang="en-US" sz="2600" dirty="0"/>
              <a:t>Simply put, Future objects are a mechanism to represent values returned by an expression whose execution will complete at a later point in time. </a:t>
            </a:r>
          </a:p>
          <a:p>
            <a:pPr algn="just">
              <a:buFont typeface="Arial" panose="020B0604020202020204" pitchFamily="34" charset="0"/>
              <a:buChar char="•"/>
            </a:pPr>
            <a:r>
              <a:rPr lang="en-US" sz="2600" dirty="0"/>
              <a:t> Dart is a single-threaded programming language. If any code blocks the thread of execution (for example, by waiting for a time-consuming operation or blocking on I/O), the program effectively freezes.</a:t>
            </a:r>
          </a:p>
          <a:p>
            <a:pPr algn="just">
              <a:buFont typeface="Arial" panose="020B0604020202020204" pitchFamily="34" charset="0"/>
              <a:buChar char="•"/>
            </a:pPr>
            <a:r>
              <a:rPr lang="en-US" sz="2600" dirty="0"/>
              <a:t> Asynchronous operations let your program run without getting blocked. Dart uses Future objects to represent asynchronous operations.</a:t>
            </a:r>
          </a:p>
        </p:txBody>
      </p:sp>
    </p:spTree>
    <p:extLst>
      <p:ext uri="{BB962C8B-B14F-4D97-AF65-F5344CB8AC3E}">
        <p14:creationId xmlns:p14="http://schemas.microsoft.com/office/powerpoint/2010/main" val="1082952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037AE9-CCAC-482F-A254-8139F68754B5}"/>
              </a:ext>
            </a:extLst>
          </p:cNvPr>
          <p:cNvSpPr>
            <a:spLocks noGrp="1"/>
          </p:cNvSpPr>
          <p:nvPr>
            <p:ph type="title"/>
          </p:nvPr>
        </p:nvSpPr>
        <p:spPr/>
        <p:txBody>
          <a:bodyPr/>
          <a:lstStyle/>
          <a:p>
            <a:r>
              <a:rPr lang="en-US" dirty="0"/>
              <a:t>Async &amp; Await</a:t>
            </a:r>
          </a:p>
        </p:txBody>
      </p:sp>
      <p:sp>
        <p:nvSpPr>
          <p:cNvPr id="3" name="Content Placeholder 2">
            <a:extLst>
              <a:ext uri="{FF2B5EF4-FFF2-40B4-BE49-F238E27FC236}">
                <a16:creationId xmlns:a16="http://schemas.microsoft.com/office/drawing/2014/main" xmlns="" id="{46BBFFF7-C4A5-4B42-8611-852FE473DE4F}"/>
              </a:ext>
            </a:extLst>
          </p:cNvPr>
          <p:cNvSpPr>
            <a:spLocks noGrp="1"/>
          </p:cNvSpPr>
          <p:nvPr>
            <p:ph idx="1"/>
          </p:nvPr>
        </p:nvSpPr>
        <p:spPr>
          <a:xfrm>
            <a:off x="1037664" y="2092289"/>
            <a:ext cx="10116672" cy="4534348"/>
          </a:xfrm>
        </p:spPr>
        <p:txBody>
          <a:bodyPr>
            <a:noAutofit/>
          </a:bodyPr>
          <a:lstStyle/>
          <a:p>
            <a:pPr algn="just">
              <a:buFont typeface="Arial" panose="020B0604020202020204" pitchFamily="34" charset="0"/>
              <a:buChar char="•"/>
            </a:pPr>
            <a:r>
              <a:rPr lang="en-US" sz="2800" dirty="0"/>
              <a:t> The </a:t>
            </a:r>
            <a:r>
              <a:rPr lang="en-US" sz="2800" b="1" dirty="0"/>
              <a:t>async and await </a:t>
            </a:r>
            <a:r>
              <a:rPr lang="en-US" sz="2800" dirty="0"/>
              <a:t>keyword is used to declare asynchronous functions and use their results.</a:t>
            </a:r>
          </a:p>
          <a:p>
            <a:pPr algn="just">
              <a:buFont typeface="Arial" panose="020B0604020202020204" pitchFamily="34" charset="0"/>
              <a:buChar char="•"/>
            </a:pPr>
            <a:r>
              <a:rPr lang="en-US" sz="2800" dirty="0"/>
              <a:t> To define an </a:t>
            </a:r>
            <a:r>
              <a:rPr lang="en-US" sz="2800" b="1" dirty="0"/>
              <a:t>async</a:t>
            </a:r>
            <a:r>
              <a:rPr lang="en-US" sz="2800" dirty="0"/>
              <a:t> function, add async before the function body. It converts the function to async that will work on background.</a:t>
            </a:r>
          </a:p>
          <a:p>
            <a:pPr algn="just">
              <a:buFont typeface="Arial" panose="020B0604020202020204" pitchFamily="34" charset="0"/>
              <a:buChar char="•"/>
            </a:pPr>
            <a:r>
              <a:rPr lang="en-US" sz="2800" dirty="0"/>
              <a:t> Example:</a:t>
            </a:r>
          </a:p>
          <a:p>
            <a:pPr marL="128016" lvl="1" indent="0" algn="ctr">
              <a:buNone/>
            </a:pPr>
            <a:r>
              <a:rPr lang="en-US" sz="3200" dirty="0">
                <a:solidFill>
                  <a:srgbClr val="7030A0"/>
                </a:solidFill>
              </a:rPr>
              <a:t>void main</a:t>
            </a:r>
            <a:r>
              <a:rPr lang="en-US" sz="3200" dirty="0"/>
              <a:t>() </a:t>
            </a:r>
            <a:r>
              <a:rPr lang="en-US" sz="3200" dirty="0">
                <a:solidFill>
                  <a:srgbClr val="FF0000"/>
                </a:solidFill>
              </a:rPr>
              <a:t>async</a:t>
            </a:r>
            <a:r>
              <a:rPr lang="en-US" sz="3200" dirty="0"/>
              <a:t>(…)</a:t>
            </a:r>
          </a:p>
        </p:txBody>
      </p:sp>
    </p:spTree>
    <p:extLst>
      <p:ext uri="{BB962C8B-B14F-4D97-AF65-F5344CB8AC3E}">
        <p14:creationId xmlns:p14="http://schemas.microsoft.com/office/powerpoint/2010/main" val="1878265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037AE9-CCAC-482F-A254-8139F68754B5}"/>
              </a:ext>
            </a:extLst>
          </p:cNvPr>
          <p:cNvSpPr>
            <a:spLocks noGrp="1"/>
          </p:cNvSpPr>
          <p:nvPr>
            <p:ph type="title"/>
          </p:nvPr>
        </p:nvSpPr>
        <p:spPr/>
        <p:txBody>
          <a:bodyPr/>
          <a:lstStyle/>
          <a:p>
            <a:r>
              <a:rPr lang="en-US" dirty="0"/>
              <a:t>ASync &amp; Await</a:t>
            </a:r>
          </a:p>
        </p:txBody>
      </p:sp>
      <p:sp>
        <p:nvSpPr>
          <p:cNvPr id="6" name="Content Placeholder 5">
            <a:extLst>
              <a:ext uri="{FF2B5EF4-FFF2-40B4-BE49-F238E27FC236}">
                <a16:creationId xmlns:a16="http://schemas.microsoft.com/office/drawing/2014/main" xmlns="" id="{024908EB-464F-4BD6-A817-17045A6B6E1A}"/>
              </a:ext>
            </a:extLst>
          </p:cNvPr>
          <p:cNvSpPr>
            <a:spLocks noGrp="1"/>
          </p:cNvSpPr>
          <p:nvPr>
            <p:ph idx="1"/>
          </p:nvPr>
        </p:nvSpPr>
        <p:spPr>
          <a:xfrm>
            <a:off x="834793" y="2157776"/>
            <a:ext cx="10098742" cy="4319195"/>
          </a:xfrm>
        </p:spPr>
        <p:txBody>
          <a:bodyPr>
            <a:normAutofit/>
          </a:bodyPr>
          <a:lstStyle/>
          <a:p>
            <a:pPr lvl="0" eaLnBrk="0" fontAlgn="base" hangingPunct="0">
              <a:lnSpc>
                <a:spcPct val="100000"/>
              </a:lnSpc>
              <a:spcBef>
                <a:spcPct val="0"/>
              </a:spcBef>
              <a:spcAft>
                <a:spcPct val="0"/>
              </a:spcAft>
              <a:buSzTx/>
              <a:buFont typeface="Arial" panose="020B0604020202020204" pitchFamily="34" charset="0"/>
              <a:buChar char="•"/>
            </a:pPr>
            <a:r>
              <a:rPr lang="en-US" altLang="en-US" sz="2800" dirty="0">
                <a:solidFill>
                  <a:srgbClr val="222426"/>
                </a:solidFill>
              </a:rPr>
              <a:t> If the function has a declared return type, then update the type to be </a:t>
            </a:r>
            <a:r>
              <a:rPr lang="en-US" altLang="en-US" sz="2800" b="1" dirty="0">
                <a:solidFill>
                  <a:srgbClr val="222426"/>
                </a:solidFill>
              </a:rPr>
              <a:t>Future&lt;T&gt;</a:t>
            </a:r>
            <a:r>
              <a:rPr lang="en-US" altLang="en-US" sz="2800" dirty="0">
                <a:solidFill>
                  <a:srgbClr val="222426"/>
                </a:solidFill>
              </a:rPr>
              <a:t>, where T is the type of the value that the function returns (int, String, double etc.). </a:t>
            </a:r>
          </a:p>
          <a:p>
            <a:pPr marL="0" lvl="0" indent="0" eaLnBrk="0" fontAlgn="base" hangingPunct="0">
              <a:lnSpc>
                <a:spcPct val="100000"/>
              </a:lnSpc>
              <a:spcBef>
                <a:spcPct val="0"/>
              </a:spcBef>
              <a:spcAft>
                <a:spcPct val="0"/>
              </a:spcAft>
              <a:buSzTx/>
              <a:buNone/>
            </a:pPr>
            <a:endParaRPr lang="en-US" altLang="en-US" sz="2800" dirty="0">
              <a:solidFill>
                <a:srgbClr val="222426"/>
              </a:solidFill>
            </a:endParaRPr>
          </a:p>
          <a:p>
            <a:pPr lvl="0" eaLnBrk="0" fontAlgn="base" hangingPunct="0">
              <a:lnSpc>
                <a:spcPct val="100000"/>
              </a:lnSpc>
              <a:spcBef>
                <a:spcPct val="0"/>
              </a:spcBef>
              <a:spcAft>
                <a:spcPct val="0"/>
              </a:spcAft>
              <a:buSzTx/>
              <a:buFont typeface="Arial" panose="020B0604020202020204" pitchFamily="34" charset="0"/>
              <a:buChar char="•"/>
            </a:pPr>
            <a:r>
              <a:rPr lang="en-US" altLang="en-US" sz="2800" dirty="0">
                <a:solidFill>
                  <a:srgbClr val="222426"/>
                </a:solidFill>
              </a:rPr>
              <a:t> If the function doesn’t explicitly return a value, then the return type is </a:t>
            </a:r>
            <a:r>
              <a:rPr lang="en-US" altLang="en-US" sz="2800" b="1" dirty="0">
                <a:solidFill>
                  <a:srgbClr val="222426"/>
                </a:solidFill>
              </a:rPr>
              <a:t>Future&lt;void&gt;</a:t>
            </a:r>
            <a:r>
              <a:rPr lang="en-US" altLang="en-US" sz="2800" dirty="0">
                <a:solidFill>
                  <a:srgbClr val="222426"/>
                </a:solidFill>
              </a:rPr>
              <a:t>:</a:t>
            </a:r>
          </a:p>
          <a:p>
            <a:pPr marL="0" lvl="0" indent="0" algn="ctr" eaLnBrk="0" fontAlgn="base" hangingPunct="0">
              <a:lnSpc>
                <a:spcPct val="100000"/>
              </a:lnSpc>
              <a:spcBef>
                <a:spcPct val="0"/>
              </a:spcBef>
              <a:spcAft>
                <a:spcPct val="0"/>
              </a:spcAft>
              <a:buSzTx/>
              <a:buNone/>
            </a:pPr>
            <a:r>
              <a:rPr lang="en-US" altLang="en-US" sz="2800" dirty="0">
                <a:solidFill>
                  <a:srgbClr val="C00000"/>
                </a:solidFill>
              </a:rPr>
              <a:t>Future&lt;void&gt;</a:t>
            </a:r>
            <a:r>
              <a:rPr lang="en-US" altLang="en-US" sz="2800" dirty="0">
                <a:solidFill>
                  <a:srgbClr val="222426"/>
                </a:solidFill>
              </a:rPr>
              <a:t> </a:t>
            </a:r>
            <a:r>
              <a:rPr lang="en-US" altLang="en-US" sz="2800" dirty="0">
                <a:solidFill>
                  <a:srgbClr val="7030A0"/>
                </a:solidFill>
              </a:rPr>
              <a:t>downloadPhoto() </a:t>
            </a:r>
            <a:r>
              <a:rPr lang="en-US" altLang="en-US" sz="2800" dirty="0">
                <a:solidFill>
                  <a:srgbClr val="C00000"/>
                </a:solidFill>
              </a:rPr>
              <a:t>async</a:t>
            </a:r>
            <a:r>
              <a:rPr lang="en-US" altLang="en-US" sz="2800" dirty="0">
                <a:solidFill>
                  <a:srgbClr val="222426"/>
                </a:solidFill>
              </a:rPr>
              <a:t> { ··· }</a:t>
            </a:r>
          </a:p>
        </p:txBody>
      </p:sp>
    </p:spTree>
    <p:extLst>
      <p:ext uri="{BB962C8B-B14F-4D97-AF65-F5344CB8AC3E}">
        <p14:creationId xmlns:p14="http://schemas.microsoft.com/office/powerpoint/2010/main" val="514431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ABE97-72E9-4205-AC1E-74ED6A36BC4B}"/>
              </a:ext>
            </a:extLst>
          </p:cNvPr>
          <p:cNvSpPr>
            <a:spLocks noGrp="1"/>
          </p:cNvSpPr>
          <p:nvPr>
            <p:ph type="title"/>
          </p:nvPr>
        </p:nvSpPr>
        <p:spPr/>
        <p:txBody>
          <a:bodyPr/>
          <a:lstStyle/>
          <a:p>
            <a:r>
              <a:rPr lang="en-US" dirty="0"/>
              <a:t>Async &amp; Await</a:t>
            </a:r>
          </a:p>
        </p:txBody>
      </p:sp>
      <p:sp>
        <p:nvSpPr>
          <p:cNvPr id="3" name="Content Placeholder 2">
            <a:extLst>
              <a:ext uri="{FF2B5EF4-FFF2-40B4-BE49-F238E27FC236}">
                <a16:creationId xmlns:a16="http://schemas.microsoft.com/office/drawing/2014/main" xmlns="" id="{E0A4F5A0-AD79-4591-A1F3-DC44D6374433}"/>
              </a:ext>
            </a:extLst>
          </p:cNvPr>
          <p:cNvSpPr>
            <a:spLocks noGrp="1"/>
          </p:cNvSpPr>
          <p:nvPr>
            <p:ph idx="1"/>
          </p:nvPr>
        </p:nvSpPr>
        <p:spPr>
          <a:xfrm>
            <a:off x="816746" y="1917577"/>
            <a:ext cx="10635447" cy="4355207"/>
          </a:xfrm>
        </p:spPr>
        <p:txBody>
          <a:bodyPr>
            <a:normAutofit lnSpcReduction="10000"/>
          </a:bodyPr>
          <a:lstStyle/>
          <a:p>
            <a:pPr>
              <a:lnSpc>
                <a:spcPct val="100000"/>
              </a:lnSpc>
              <a:buFont typeface="Arial" panose="020B0604020202020204" pitchFamily="34" charset="0"/>
              <a:buChar char="•"/>
            </a:pPr>
            <a:r>
              <a:rPr lang="en-US" sz="2800" dirty="0"/>
              <a:t> Now that you have an </a:t>
            </a:r>
            <a:r>
              <a:rPr lang="en-US" sz="2800" b="1" dirty="0"/>
              <a:t>async function</a:t>
            </a:r>
            <a:r>
              <a:rPr lang="en-US" sz="2800" dirty="0"/>
              <a:t>, you can use the await keyword to wait for a future to complete:</a:t>
            </a:r>
          </a:p>
          <a:p>
            <a:pPr>
              <a:lnSpc>
                <a:spcPct val="100000"/>
              </a:lnSpc>
              <a:buFont typeface="Arial" panose="020B0604020202020204" pitchFamily="34" charset="0"/>
              <a:buChar char="•"/>
            </a:pPr>
            <a:endParaRPr lang="en-US" sz="2800" dirty="0"/>
          </a:p>
          <a:p>
            <a:pPr marL="0" indent="0" algn="ctr">
              <a:lnSpc>
                <a:spcPct val="100000"/>
              </a:lnSpc>
              <a:buNone/>
            </a:pPr>
            <a:r>
              <a:rPr lang="en-US" sz="2800" dirty="0"/>
              <a:t>photo</a:t>
            </a:r>
            <a:r>
              <a:rPr lang="en-US" sz="2800" dirty="0">
                <a:solidFill>
                  <a:srgbClr val="C00000"/>
                </a:solidFill>
              </a:rPr>
              <a:t> = await</a:t>
            </a:r>
            <a:r>
              <a:rPr lang="en-US" sz="2800" dirty="0"/>
              <a:t> </a:t>
            </a:r>
            <a:r>
              <a:rPr lang="en-US" sz="2800" dirty="0">
                <a:solidFill>
                  <a:srgbClr val="7030A0"/>
                </a:solidFill>
              </a:rPr>
              <a:t>downloadPhoto</a:t>
            </a:r>
            <a:r>
              <a:rPr lang="en-US" sz="2800" dirty="0"/>
              <a:t>();</a:t>
            </a:r>
          </a:p>
          <a:p>
            <a:pPr marL="0" indent="0" algn="ctr">
              <a:lnSpc>
                <a:spcPct val="100000"/>
              </a:lnSpc>
              <a:buNone/>
            </a:pPr>
            <a:r>
              <a:rPr lang="en-US" sz="2800" dirty="0"/>
              <a:t>setUserPhoto(photo);</a:t>
            </a:r>
          </a:p>
          <a:p>
            <a:pPr marL="0" indent="0" algn="ctr">
              <a:lnSpc>
                <a:spcPct val="100000"/>
              </a:lnSpc>
              <a:buNone/>
            </a:pPr>
            <a:endParaRPr lang="en-US" sz="2800" dirty="0"/>
          </a:p>
          <a:p>
            <a:pPr algn="just">
              <a:lnSpc>
                <a:spcPct val="100000"/>
              </a:lnSpc>
              <a:buFont typeface="Arial" panose="020B0604020202020204" pitchFamily="34" charset="0"/>
              <a:buChar char="•"/>
            </a:pPr>
            <a:r>
              <a:rPr lang="en-US" sz="2800" dirty="0"/>
              <a:t> Here, the code doesn’t move forward until the function </a:t>
            </a:r>
            <a:r>
              <a:rPr lang="en-US" sz="2800" dirty="0">
                <a:solidFill>
                  <a:srgbClr val="7030A0"/>
                </a:solidFill>
              </a:rPr>
              <a:t>downloadPhoto() </a:t>
            </a:r>
            <a:r>
              <a:rPr lang="en-US" sz="2800" dirty="0"/>
              <a:t>has been completed.</a:t>
            </a:r>
          </a:p>
        </p:txBody>
      </p:sp>
    </p:spTree>
    <p:extLst>
      <p:ext uri="{BB962C8B-B14F-4D97-AF65-F5344CB8AC3E}">
        <p14:creationId xmlns:p14="http://schemas.microsoft.com/office/powerpoint/2010/main" val="33425915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otalTime>35</TotalTime>
  <Words>413</Words>
  <Application>Microsoft Office PowerPoint</Application>
  <PresentationFormat>Widescreen</PresentationFormat>
  <Paragraphs>29</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Tw Cen MT</vt:lpstr>
      <vt:lpstr>Tw Cen MT Condensed</vt:lpstr>
      <vt:lpstr>Wingdings 3</vt:lpstr>
      <vt:lpstr>Integral</vt:lpstr>
      <vt:lpstr>Flutter Development Part SEVEN</vt:lpstr>
      <vt:lpstr>synchronous Programming</vt:lpstr>
      <vt:lpstr>Asynchronous Programming</vt:lpstr>
      <vt:lpstr>Future</vt:lpstr>
      <vt:lpstr>Async &amp; Await</vt:lpstr>
      <vt:lpstr>ASync &amp; Await</vt:lpstr>
      <vt:lpstr>Async &amp; Await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Flutter Development Part SEVEN</dc:title>
  <dc:creator>Manish Tuladhar</dc:creator>
  <cp:lastModifiedBy>samip Gnyawali</cp:lastModifiedBy>
  <cp:revision>7</cp:revision>
  <dcterms:created xsi:type="dcterms:W3CDTF">2020-01-26T17:27:54Z</dcterms:created>
  <dcterms:modified xsi:type="dcterms:W3CDTF">2024-03-24T03:50:46Z</dcterms:modified>
</cp:coreProperties>
</file>